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87" r:id="rId3"/>
    <p:sldId id="289" r:id="rId4"/>
    <p:sldId id="291" r:id="rId5"/>
    <p:sldId id="318" r:id="rId6"/>
    <p:sldId id="293" r:id="rId7"/>
    <p:sldId id="294" r:id="rId8"/>
    <p:sldId id="295" r:id="rId9"/>
    <p:sldId id="296" r:id="rId10"/>
    <p:sldId id="297" r:id="rId11"/>
    <p:sldId id="290" r:id="rId12"/>
    <p:sldId id="298" r:id="rId13"/>
    <p:sldId id="299" r:id="rId14"/>
    <p:sldId id="300" r:id="rId15"/>
    <p:sldId id="301" r:id="rId16"/>
    <p:sldId id="302" r:id="rId17"/>
    <p:sldId id="303" r:id="rId18"/>
    <p:sldId id="305" r:id="rId19"/>
    <p:sldId id="304" r:id="rId20"/>
    <p:sldId id="308" r:id="rId21"/>
    <p:sldId id="307" r:id="rId22"/>
    <p:sldId id="309" r:id="rId23"/>
    <p:sldId id="310" r:id="rId24"/>
    <p:sldId id="311" r:id="rId25"/>
    <p:sldId id="312" r:id="rId26"/>
    <p:sldId id="313" r:id="rId27"/>
    <p:sldId id="314" r:id="rId28"/>
    <p:sldId id="315" r:id="rId29"/>
    <p:sldId id="316" r:id="rId30"/>
    <p:sldId id="31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F2FF"/>
    <a:srgbClr val="0000A4"/>
    <a:srgbClr val="0000CC"/>
    <a:srgbClr val="E20000"/>
    <a:srgbClr val="B10F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3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C1EAD-0B96-49AF-8B83-4A14A004EF2D}" type="datetimeFigureOut">
              <a:rPr lang="en-US" smtClean="0"/>
              <a:t>12/26/2021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9F294-4F8B-44B4-9406-6C0D1B60738A}" type="slidenum">
              <a:rPr lang="en-US" smtClean="0"/>
              <a:t>‹#›</a:t>
            </a:fld>
            <a:endParaRPr lang="en-US"/>
          </a:p>
        </p:txBody>
      </p:sp>
    </p:spTree>
    <p:extLst>
      <p:ext uri="{BB962C8B-B14F-4D97-AF65-F5344CB8AC3E}">
        <p14:creationId xmlns:p14="http://schemas.microsoft.com/office/powerpoint/2010/main" val="277966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99F294-4F8B-44B4-9406-6C0D1B60738A}" type="slidenum">
              <a:rPr lang="en-US" smtClean="0"/>
              <a:t>4</a:t>
            </a:fld>
            <a:endParaRPr lang="en-US"/>
          </a:p>
        </p:txBody>
      </p:sp>
    </p:spTree>
    <p:extLst>
      <p:ext uri="{BB962C8B-B14F-4D97-AF65-F5344CB8AC3E}">
        <p14:creationId xmlns:p14="http://schemas.microsoft.com/office/powerpoint/2010/main" val="3052057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658081-7205-41F9-98D7-1079DF6BFA38}" type="datetimeFigureOut">
              <a:rPr lang="en-US" smtClean="0"/>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BDDA2-FAA6-4272-A889-9248D1B3D048}" type="slidenum">
              <a:rPr lang="en-US" smtClean="0"/>
              <a:t>‹#›</a:t>
            </a:fld>
            <a:endParaRPr lang="en-US"/>
          </a:p>
        </p:txBody>
      </p:sp>
    </p:spTree>
    <p:extLst>
      <p:ext uri="{BB962C8B-B14F-4D97-AF65-F5344CB8AC3E}">
        <p14:creationId xmlns:p14="http://schemas.microsoft.com/office/powerpoint/2010/main" val="2586199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658081-7205-41F9-98D7-1079DF6BFA38}" type="datetimeFigureOut">
              <a:rPr lang="en-US" smtClean="0"/>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BDDA2-FAA6-4272-A889-9248D1B3D048}" type="slidenum">
              <a:rPr lang="en-US" smtClean="0"/>
              <a:t>‹#›</a:t>
            </a:fld>
            <a:endParaRPr lang="en-US"/>
          </a:p>
        </p:txBody>
      </p:sp>
    </p:spTree>
    <p:extLst>
      <p:ext uri="{BB962C8B-B14F-4D97-AF65-F5344CB8AC3E}">
        <p14:creationId xmlns:p14="http://schemas.microsoft.com/office/powerpoint/2010/main" val="189807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658081-7205-41F9-98D7-1079DF6BFA38}" type="datetimeFigureOut">
              <a:rPr lang="en-US" smtClean="0"/>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BDDA2-FAA6-4272-A889-9248D1B3D048}" type="slidenum">
              <a:rPr lang="en-US" smtClean="0"/>
              <a:t>‹#›</a:t>
            </a:fld>
            <a:endParaRPr lang="en-US"/>
          </a:p>
        </p:txBody>
      </p:sp>
    </p:spTree>
    <p:extLst>
      <p:ext uri="{BB962C8B-B14F-4D97-AF65-F5344CB8AC3E}">
        <p14:creationId xmlns:p14="http://schemas.microsoft.com/office/powerpoint/2010/main" val="272710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658081-7205-41F9-98D7-1079DF6BFA38}" type="datetimeFigureOut">
              <a:rPr lang="en-US" smtClean="0"/>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BDDA2-FAA6-4272-A889-9248D1B3D048}" type="slidenum">
              <a:rPr lang="en-US" smtClean="0"/>
              <a:t>‹#›</a:t>
            </a:fld>
            <a:endParaRPr lang="en-US"/>
          </a:p>
        </p:txBody>
      </p:sp>
    </p:spTree>
    <p:extLst>
      <p:ext uri="{BB962C8B-B14F-4D97-AF65-F5344CB8AC3E}">
        <p14:creationId xmlns:p14="http://schemas.microsoft.com/office/powerpoint/2010/main" val="349122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58081-7205-41F9-98D7-1079DF6BFA38}" type="datetimeFigureOut">
              <a:rPr lang="en-US" smtClean="0"/>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BDDA2-FAA6-4272-A889-9248D1B3D048}" type="slidenum">
              <a:rPr lang="en-US" smtClean="0"/>
              <a:t>‹#›</a:t>
            </a:fld>
            <a:endParaRPr lang="en-US"/>
          </a:p>
        </p:txBody>
      </p:sp>
    </p:spTree>
    <p:extLst>
      <p:ext uri="{BB962C8B-B14F-4D97-AF65-F5344CB8AC3E}">
        <p14:creationId xmlns:p14="http://schemas.microsoft.com/office/powerpoint/2010/main" val="356467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658081-7205-41F9-98D7-1079DF6BFA38}" type="datetimeFigureOut">
              <a:rPr lang="en-US" smtClean="0"/>
              <a:t>12/26/2021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BDDA2-FAA6-4272-A889-9248D1B3D048}" type="slidenum">
              <a:rPr lang="en-US" smtClean="0"/>
              <a:t>‹#›</a:t>
            </a:fld>
            <a:endParaRPr lang="en-US"/>
          </a:p>
        </p:txBody>
      </p:sp>
    </p:spTree>
    <p:extLst>
      <p:ext uri="{BB962C8B-B14F-4D97-AF65-F5344CB8AC3E}">
        <p14:creationId xmlns:p14="http://schemas.microsoft.com/office/powerpoint/2010/main" val="343600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658081-7205-41F9-98D7-1079DF6BFA38}" type="datetimeFigureOut">
              <a:rPr lang="en-US" smtClean="0"/>
              <a:t>12/26/2021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ABDDA2-FAA6-4272-A889-9248D1B3D048}" type="slidenum">
              <a:rPr lang="en-US" smtClean="0"/>
              <a:t>‹#›</a:t>
            </a:fld>
            <a:endParaRPr lang="en-US"/>
          </a:p>
        </p:txBody>
      </p:sp>
    </p:spTree>
    <p:extLst>
      <p:ext uri="{BB962C8B-B14F-4D97-AF65-F5344CB8AC3E}">
        <p14:creationId xmlns:p14="http://schemas.microsoft.com/office/powerpoint/2010/main" val="2402639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658081-7205-41F9-98D7-1079DF6BFA38}" type="datetimeFigureOut">
              <a:rPr lang="en-US" smtClean="0"/>
              <a:t>12/26/2021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ABDDA2-FAA6-4272-A889-9248D1B3D048}" type="slidenum">
              <a:rPr lang="en-US" smtClean="0"/>
              <a:t>‹#›</a:t>
            </a:fld>
            <a:endParaRPr lang="en-US"/>
          </a:p>
        </p:txBody>
      </p:sp>
    </p:spTree>
    <p:extLst>
      <p:ext uri="{BB962C8B-B14F-4D97-AF65-F5344CB8AC3E}">
        <p14:creationId xmlns:p14="http://schemas.microsoft.com/office/powerpoint/2010/main" val="386859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58081-7205-41F9-98D7-1079DF6BFA38}" type="datetimeFigureOut">
              <a:rPr lang="en-US" smtClean="0"/>
              <a:t>12/26/2021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ABDDA2-FAA6-4272-A889-9248D1B3D048}" type="slidenum">
              <a:rPr lang="en-US" smtClean="0"/>
              <a:t>‹#›</a:t>
            </a:fld>
            <a:endParaRPr lang="en-US"/>
          </a:p>
        </p:txBody>
      </p:sp>
    </p:spTree>
    <p:extLst>
      <p:ext uri="{BB962C8B-B14F-4D97-AF65-F5344CB8AC3E}">
        <p14:creationId xmlns:p14="http://schemas.microsoft.com/office/powerpoint/2010/main" val="934711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58081-7205-41F9-98D7-1079DF6BFA38}" type="datetimeFigureOut">
              <a:rPr lang="en-US" smtClean="0"/>
              <a:t>12/26/2021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BDDA2-FAA6-4272-A889-9248D1B3D048}" type="slidenum">
              <a:rPr lang="en-US" smtClean="0"/>
              <a:t>‹#›</a:t>
            </a:fld>
            <a:endParaRPr lang="en-US"/>
          </a:p>
        </p:txBody>
      </p:sp>
    </p:spTree>
    <p:extLst>
      <p:ext uri="{BB962C8B-B14F-4D97-AF65-F5344CB8AC3E}">
        <p14:creationId xmlns:p14="http://schemas.microsoft.com/office/powerpoint/2010/main" val="320375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58081-7205-41F9-98D7-1079DF6BFA38}" type="datetimeFigureOut">
              <a:rPr lang="en-US" smtClean="0"/>
              <a:t>12/26/2021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BDDA2-FAA6-4272-A889-9248D1B3D048}" type="slidenum">
              <a:rPr lang="en-US" smtClean="0"/>
              <a:t>‹#›</a:t>
            </a:fld>
            <a:endParaRPr lang="en-US"/>
          </a:p>
        </p:txBody>
      </p:sp>
    </p:spTree>
    <p:extLst>
      <p:ext uri="{BB962C8B-B14F-4D97-AF65-F5344CB8AC3E}">
        <p14:creationId xmlns:p14="http://schemas.microsoft.com/office/powerpoint/2010/main" val="1052446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58081-7205-41F9-98D7-1079DF6BFA38}" type="datetimeFigureOut">
              <a:rPr lang="en-US" smtClean="0"/>
              <a:t>12/26/2021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BDDA2-FAA6-4272-A889-9248D1B3D048}" type="slidenum">
              <a:rPr lang="en-US" smtClean="0"/>
              <a:t>‹#›</a:t>
            </a:fld>
            <a:endParaRPr lang="en-US"/>
          </a:p>
        </p:txBody>
      </p:sp>
    </p:spTree>
    <p:extLst>
      <p:ext uri="{BB962C8B-B14F-4D97-AF65-F5344CB8AC3E}">
        <p14:creationId xmlns:p14="http://schemas.microsoft.com/office/powerpoint/2010/main" val="161700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6638" y="215051"/>
            <a:ext cx="1375445" cy="1307159"/>
          </a:xfrm>
          <a:prstGeom prst="rect">
            <a:avLst/>
          </a:prstGeom>
          <a:noFill/>
          <a:ln>
            <a:noFill/>
          </a:ln>
        </p:spPr>
      </p:pic>
      <p:pic>
        <p:nvPicPr>
          <p:cNvPr id="5" name="Picture 4" descr="Description: شعار الجامعة.bmp"/>
          <p:cNvPicPr/>
          <p:nvPr/>
        </p:nvPicPr>
        <p:blipFill>
          <a:blip r:embed="rId3">
            <a:extLst>
              <a:ext uri="{28A0092B-C50C-407E-A947-70E740481C1C}">
                <a14:useLocalDpi xmlns:a14="http://schemas.microsoft.com/office/drawing/2010/main" val="0"/>
              </a:ext>
            </a:extLst>
          </a:blip>
          <a:srcRect/>
          <a:stretch>
            <a:fillRect/>
          </a:stretch>
        </p:blipFill>
        <p:spPr bwMode="auto">
          <a:xfrm>
            <a:off x="200027" y="146614"/>
            <a:ext cx="1724526" cy="1278585"/>
          </a:xfrm>
          <a:prstGeom prst="rect">
            <a:avLst/>
          </a:prstGeom>
          <a:noFill/>
          <a:ln>
            <a:noFill/>
          </a:ln>
        </p:spPr>
      </p:pic>
      <p:sp>
        <p:nvSpPr>
          <p:cNvPr id="15" name="Rounded Rectangle 14"/>
          <p:cNvSpPr/>
          <p:nvPr/>
        </p:nvSpPr>
        <p:spPr>
          <a:xfrm>
            <a:off x="1247273" y="3138297"/>
            <a:ext cx="6649453" cy="1495132"/>
          </a:xfrm>
          <a:prstGeom prst="roundRect">
            <a:avLst/>
          </a:prstGeom>
          <a:noFill/>
          <a:ln w="38100">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2800" b="1" dirty="0">
              <a:solidFill>
                <a:srgbClr val="C00000"/>
              </a:solidFill>
              <a:latin typeface="Times New Roman" panose="02020603050405020304" pitchFamily="18" charset="0"/>
              <a:cs typeface="Times New Roman" panose="02020603050405020304" pitchFamily="18" charset="0"/>
            </a:endParaRPr>
          </a:p>
          <a:p>
            <a:pPr algn="ctr">
              <a:lnSpc>
                <a:spcPct val="100000"/>
              </a:lnSpc>
            </a:pPr>
            <a:r>
              <a:rPr lang="en-US" sz="2800" b="1" dirty="0" err="1">
                <a:solidFill>
                  <a:srgbClr val="C00000"/>
                </a:solidFill>
                <a:latin typeface="Times New Roman" panose="02020603050405020304" pitchFamily="18" charset="0"/>
                <a:cs typeface="Times New Roman" panose="02020603050405020304" pitchFamily="18" charset="0"/>
              </a:rPr>
              <a:t>Shuzan</a:t>
            </a:r>
            <a:r>
              <a:rPr lang="en-US" sz="2800" b="1" dirty="0">
                <a:solidFill>
                  <a:srgbClr val="C00000"/>
                </a:solidFill>
                <a:latin typeface="Times New Roman" panose="02020603050405020304" pitchFamily="18" charset="0"/>
                <a:cs typeface="Times New Roman" panose="02020603050405020304" pitchFamily="18" charset="0"/>
              </a:rPr>
              <a:t> Ali Mohammed   </a:t>
            </a:r>
          </a:p>
          <a:p>
            <a:pPr algn="ctr">
              <a:lnSpc>
                <a:spcPct val="100000"/>
              </a:lnSpc>
            </a:pPr>
            <a:r>
              <a:rPr lang="en-US" sz="2600" b="1" dirty="0">
                <a:solidFill>
                  <a:srgbClr val="0000CC"/>
                </a:solidFill>
                <a:latin typeface="Times New Roman" panose="02020603050405020304" pitchFamily="18" charset="0"/>
                <a:cs typeface="Times New Roman" panose="02020603050405020304" pitchFamily="18" charset="0"/>
              </a:rPr>
              <a:t>Medical Biochemistry &amp; Molecular Biology</a:t>
            </a:r>
          </a:p>
          <a:p>
            <a:pPr algn="ctr">
              <a:lnSpc>
                <a:spcPct val="100000"/>
              </a:lnSpc>
            </a:pPr>
            <a:r>
              <a:rPr lang="en-US" sz="2800" b="1" dirty="0">
                <a:solidFill>
                  <a:schemeClr val="tx1"/>
                </a:solidFill>
                <a:latin typeface="Times New Roman" panose="02020603050405020304" pitchFamily="18" charset="0"/>
                <a:cs typeface="Times New Roman" panose="02020603050405020304" pitchFamily="18" charset="0"/>
              </a:rPr>
              <a:t> Faculty of Medicine- </a:t>
            </a:r>
            <a:r>
              <a:rPr lang="en-US" sz="2800" b="1" dirty="0" err="1">
                <a:solidFill>
                  <a:schemeClr val="tx1"/>
                </a:solidFill>
                <a:latin typeface="Times New Roman" panose="02020603050405020304" pitchFamily="18" charset="0"/>
                <a:cs typeface="Times New Roman" panose="02020603050405020304" pitchFamily="18" charset="0"/>
              </a:rPr>
              <a:t>Benha</a:t>
            </a:r>
            <a:r>
              <a:rPr lang="en-US" sz="2800" b="1" dirty="0">
                <a:solidFill>
                  <a:schemeClr val="tx1"/>
                </a:solidFill>
                <a:latin typeface="Times New Roman" panose="02020603050405020304" pitchFamily="18" charset="0"/>
                <a:cs typeface="Times New Roman" panose="02020603050405020304" pitchFamily="18" charset="0"/>
              </a:rPr>
              <a:t> University</a:t>
            </a:r>
          </a:p>
          <a:p>
            <a:pPr algn="ctr"/>
            <a:endParaRPr lang="en-GB" sz="2800" dirty="0"/>
          </a:p>
        </p:txBody>
      </p:sp>
      <p:sp>
        <p:nvSpPr>
          <p:cNvPr id="18" name="Subtitle 2"/>
          <p:cNvSpPr txBox="1">
            <a:spLocks/>
          </p:cNvSpPr>
          <p:nvPr/>
        </p:nvSpPr>
        <p:spPr>
          <a:xfrm>
            <a:off x="729915" y="3313630"/>
            <a:ext cx="7684168" cy="29151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US" sz="2700" b="1" dirty="0">
              <a:latin typeface="Times New Roman" panose="02020603050405020304" pitchFamily="18" charset="0"/>
              <a:ea typeface="+mj-ea"/>
              <a:cs typeface="Times New Roman" panose="02020603050405020304" pitchFamily="18" charset="0"/>
            </a:endParaRPr>
          </a:p>
        </p:txBody>
      </p:sp>
      <p:sp>
        <p:nvSpPr>
          <p:cNvPr id="19" name="Date Placeholder 18"/>
          <p:cNvSpPr>
            <a:spLocks noGrp="1"/>
          </p:cNvSpPr>
          <p:nvPr>
            <p:ph type="dt" sz="half" idx="10"/>
          </p:nvPr>
        </p:nvSpPr>
        <p:spPr/>
        <p:txBody>
          <a:bodyPr/>
          <a:lstStyle/>
          <a:p>
            <a:fld id="{9B2A2E50-684D-463F-9E72-9B520290ECAD}" type="datetime1">
              <a:rPr lang="en-GB" smtClean="0"/>
              <a:t>26/12/2021</a:t>
            </a:fld>
            <a:endParaRPr lang="en-GB"/>
          </a:p>
        </p:txBody>
      </p:sp>
      <p:sp>
        <p:nvSpPr>
          <p:cNvPr id="20" name="Footer Placeholder 19"/>
          <p:cNvSpPr>
            <a:spLocks noGrp="1"/>
          </p:cNvSpPr>
          <p:nvPr>
            <p:ph type="ftr" sz="quarter" idx="11"/>
          </p:nvPr>
        </p:nvSpPr>
        <p:spPr/>
        <p:txBody>
          <a:bodyPr/>
          <a:lstStyle/>
          <a:p>
            <a:r>
              <a:rPr lang="en-GB" smtClean="0"/>
              <a:t>shuzan.ali@fmed.bu.edu.eg</a:t>
            </a:r>
            <a:endParaRPr lang="en-GB"/>
          </a:p>
        </p:txBody>
      </p:sp>
      <p:sp>
        <p:nvSpPr>
          <p:cNvPr id="21" name="Slide Number Placeholder 20"/>
          <p:cNvSpPr>
            <a:spLocks noGrp="1"/>
          </p:cNvSpPr>
          <p:nvPr>
            <p:ph type="sldNum" sz="quarter" idx="12"/>
          </p:nvPr>
        </p:nvSpPr>
        <p:spPr/>
        <p:txBody>
          <a:bodyPr/>
          <a:lstStyle/>
          <a:p>
            <a:fld id="{D43DED47-8D53-40FB-8079-F8204A21330F}" type="slidenum">
              <a:rPr lang="en-GB" smtClean="0"/>
              <a:t>1</a:t>
            </a:fld>
            <a:endParaRPr lang="en-GB"/>
          </a:p>
        </p:txBody>
      </p:sp>
      <p:sp>
        <p:nvSpPr>
          <p:cNvPr id="23" name="Rounded Rectangle 22"/>
          <p:cNvSpPr/>
          <p:nvPr/>
        </p:nvSpPr>
        <p:spPr>
          <a:xfrm>
            <a:off x="1643063" y="1489198"/>
            <a:ext cx="5743575" cy="152110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dirty="0">
              <a:solidFill>
                <a:srgbClr val="0000C8"/>
              </a:solidFill>
            </a:endParaRPr>
          </a:p>
          <a:p>
            <a:pPr algn="ctr"/>
            <a:r>
              <a:rPr lang="en-US" sz="3500" b="1" dirty="0">
                <a:solidFill>
                  <a:schemeClr val="tx1"/>
                </a:solidFill>
              </a:rPr>
              <a:t>Biochemistry (Renal module)</a:t>
            </a:r>
          </a:p>
          <a:p>
            <a:pPr marL="457200" indent="-457200" algn="ctr">
              <a:buFont typeface="Wingdings" panose="05000000000000000000" pitchFamily="2" charset="2"/>
              <a:buChar char="q"/>
            </a:pPr>
            <a:r>
              <a:rPr lang="en-US" sz="3200" b="1" dirty="0">
                <a:solidFill>
                  <a:srgbClr val="0000CC"/>
                </a:solidFill>
              </a:rPr>
              <a:t>Nucleoprotein metabolism</a:t>
            </a:r>
          </a:p>
          <a:p>
            <a:pPr marL="457200" indent="-457200">
              <a:buFont typeface="Wingdings" panose="05000000000000000000" pitchFamily="2" charset="2"/>
              <a:buChar char="q"/>
            </a:pPr>
            <a:endParaRPr lang="en-GB" sz="3500" b="1" dirty="0">
              <a:solidFill>
                <a:srgbClr val="0000C8"/>
              </a:solidFill>
            </a:endParaRPr>
          </a:p>
        </p:txBody>
      </p:sp>
      <p:sp>
        <p:nvSpPr>
          <p:cNvPr id="3" name="TextBox 2"/>
          <p:cNvSpPr txBox="1"/>
          <p:nvPr/>
        </p:nvSpPr>
        <p:spPr>
          <a:xfrm>
            <a:off x="2" y="4859997"/>
            <a:ext cx="8862095" cy="369332"/>
          </a:xfrm>
          <a:prstGeom prst="rect">
            <a:avLst/>
          </a:prstGeom>
          <a:noFill/>
        </p:spPr>
        <p:txBody>
          <a:bodyPr wrap="square" rtlCol="0">
            <a:spAutoFit/>
          </a:bodyPr>
          <a:lstStyle/>
          <a:p>
            <a:endParaRPr lang="en-GB" dirty="0"/>
          </a:p>
        </p:txBody>
      </p:sp>
      <p:sp>
        <p:nvSpPr>
          <p:cNvPr id="12" name="Rounded Rectangle 11"/>
          <p:cNvSpPr/>
          <p:nvPr/>
        </p:nvSpPr>
        <p:spPr>
          <a:xfrm>
            <a:off x="6499893" y="4808763"/>
            <a:ext cx="1914190" cy="72077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00C8"/>
                </a:solidFill>
              </a:rPr>
              <a:t>2022</a:t>
            </a:r>
            <a:endParaRPr lang="en-GB" sz="4000" b="1" dirty="0">
              <a:solidFill>
                <a:srgbClr val="0000C8"/>
              </a:solidFill>
            </a:endParaRPr>
          </a:p>
        </p:txBody>
      </p:sp>
    </p:spTree>
    <p:extLst>
      <p:ext uri="{BB962C8B-B14F-4D97-AF65-F5344CB8AC3E}">
        <p14:creationId xmlns:p14="http://schemas.microsoft.com/office/powerpoint/2010/main" val="1560321713"/>
      </p:ext>
    </p:extLst>
  </p:cSld>
  <p:clrMapOvr>
    <a:masterClrMapping/>
  </p:clrMapOvr>
  <mc:AlternateContent xmlns:mc="http://schemas.openxmlformats.org/markup-compatibility/2006" xmlns:p14="http://schemas.microsoft.com/office/powerpoint/2010/main">
    <mc:Choice Requires="p14">
      <p:transition spd="slow" p14:dur="2000" advTm="40970"/>
    </mc:Choice>
    <mc:Fallback xmlns="">
      <p:transition spd="slow" advTm="40970"/>
    </mc:Fallback>
  </mc:AlternateContent>
  <p:timing>
    <p:tnLst>
      <p:par>
        <p:cTn id="1" dur="indefinite" restart="never" nodeType="tmRoot"/>
      </p:par>
    </p:tnLst>
  </p:timing>
  <p:extLst mod="1">
    <p:ext uri="{3A86A75C-4F4B-4683-9AE1-C65F6400EC91}">
      <p14:laserTraceLst xmlns:p14="http://schemas.microsoft.com/office/powerpoint/2010/main">
        <p14:tracePtLst>
          <p14:tracePt t="16513" x="8126413" y="5010150"/>
          <p14:tracePt t="16746" x="8108950" y="5010150"/>
          <p14:tracePt t="16761" x="8081963" y="5000625"/>
          <p14:tracePt t="16772" x="8037513" y="4983163"/>
          <p14:tracePt t="16787" x="7974013" y="4946650"/>
          <p14:tracePt t="16799" x="7875588" y="4902200"/>
          <p14:tracePt t="16809" x="7742238" y="4813300"/>
          <p14:tracePt t="16822" x="7545388" y="4670425"/>
          <p14:tracePt t="16836" x="7296150" y="4500563"/>
          <p14:tracePt t="16853" x="7072313" y="4340225"/>
          <p14:tracePt t="16871" x="6626225" y="3983038"/>
          <p14:tracePt t="16887" x="6411913" y="3768725"/>
          <p14:tracePt t="16904" x="6205538" y="3554413"/>
          <p14:tracePt t="16921" x="5830888" y="3044825"/>
          <p14:tracePt t="16937" x="5680075" y="2776538"/>
          <p14:tracePt t="16954" x="5384800" y="2108200"/>
          <p14:tracePt t="16971" x="5303838" y="1928813"/>
          <p14:tracePt t="16987" x="5224463" y="1785938"/>
          <p14:tracePt t="17004" x="5133975" y="1652588"/>
          <p14:tracePt t="17021" x="5116513" y="1643063"/>
          <p14:tracePt t="17296" x="5108575" y="1643063"/>
          <p14:tracePt t="17306" x="5081588" y="1625600"/>
          <p14:tracePt t="17317" x="5054600" y="1616075"/>
          <p14:tracePt t="17329" x="5027613" y="1608138"/>
          <p14:tracePt t="17342" x="5000625" y="1589088"/>
          <p14:tracePt t="17354" x="4956175" y="1562100"/>
          <p14:tracePt t="17371" x="4902200" y="1544638"/>
          <p14:tracePt t="17388" x="4822825" y="1509713"/>
          <p14:tracePt t="17405" x="4643438" y="1428750"/>
          <p14:tracePt t="17421" x="4545013" y="1393825"/>
          <p14:tracePt t="17438" x="4357688" y="1295400"/>
          <p14:tracePt t="17455" x="4268788" y="1241425"/>
          <p14:tracePt t="17471" x="4170363" y="1196975"/>
          <p14:tracePt t="17489" x="4017963" y="1081088"/>
          <p14:tracePt t="17505" x="3946525" y="1027113"/>
          <p14:tracePt t="17521" x="3884613" y="965200"/>
          <p14:tracePt t="17538" x="3759200" y="911225"/>
          <p14:tracePt t="17555" x="3705225" y="893763"/>
          <p14:tracePt t="17572" x="3652838" y="874713"/>
          <p14:tracePt t="17588" x="3581400" y="874713"/>
          <p14:tracePt t="17604" x="3527425" y="874713"/>
          <p14:tracePt t="17623" x="3438525" y="901700"/>
          <p14:tracePt t="17640" x="3411538" y="919163"/>
          <p14:tracePt t="17657" x="3375025" y="938213"/>
          <p14:tracePt t="17674" x="3340100" y="982663"/>
          <p14:tracePt t="17690" x="3330575" y="1009650"/>
          <p14:tracePt t="17707" x="3313113" y="1036638"/>
          <p14:tracePt t="17724" x="3295650" y="1081088"/>
          <p14:tracePt t="17741" x="3286125" y="1108075"/>
          <p14:tracePt t="17759" x="3286125" y="1143000"/>
          <p14:tracePt t="17772" x="3286125" y="1169988"/>
          <p14:tracePt t="17788" x="3286125" y="1231900"/>
          <p14:tracePt t="17805" x="3286125" y="1268413"/>
          <p14:tracePt t="17821" x="3303588" y="1312863"/>
          <p14:tracePt t="17838" x="3322638" y="1339850"/>
          <p14:tracePt t="17855" x="3357563" y="1384300"/>
          <p14:tracePt t="17873" x="3367088" y="1393825"/>
          <p14:tracePt t="17889" x="3411538" y="1411288"/>
          <p14:tracePt t="17906" x="3455988" y="1419225"/>
          <p14:tracePt t="17922" x="3490913" y="1438275"/>
          <p14:tracePt t="17939" x="3571875" y="1446213"/>
          <p14:tracePt t="17955" x="3616325" y="1446213"/>
          <p14:tracePt t="17973" x="3751263" y="1446213"/>
          <p14:tracePt t="17989" x="3822700" y="1446213"/>
          <p14:tracePt t="18006" x="3919538" y="1455738"/>
          <p14:tracePt t="18022" x="4098925" y="1455738"/>
          <p14:tracePt t="18039" x="4187825" y="1465263"/>
          <p14:tracePt t="18056" x="4286250" y="1465263"/>
          <p14:tracePt t="18072" x="4473575" y="1465263"/>
          <p14:tracePt t="18089" x="4572000" y="1465263"/>
          <p14:tracePt t="18105" x="4670425" y="1455738"/>
          <p14:tracePt t="18123" x="4857750" y="1438275"/>
          <p14:tracePt t="18139" x="4965700" y="1428750"/>
          <p14:tracePt t="18156" x="5143500" y="1428750"/>
          <p14:tracePt t="18172" x="5214938" y="1428750"/>
          <p14:tracePt t="18189" x="5295900" y="1446213"/>
          <p14:tracePt t="18206" x="5411788" y="1473200"/>
          <p14:tracePt t="18222" x="5465763" y="1473200"/>
          <p14:tracePt t="18240" x="5500688" y="1473200"/>
          <p14:tracePt t="18256" x="5554663" y="1446213"/>
          <p14:tracePt t="18289" x="5554663" y="1438275"/>
          <p14:tracePt t="18306" x="5554663" y="1428750"/>
          <p14:tracePt t="18322" x="5537200" y="1384300"/>
          <p14:tracePt t="18339" x="5375275" y="1250950"/>
          <p14:tracePt t="18356" x="5224463" y="1133475"/>
          <p14:tracePt t="18375" x="4830763" y="928688"/>
          <p14:tracePt t="18391" x="4633913" y="866775"/>
          <p14:tracePt t="18408" x="4429125" y="795338"/>
          <p14:tracePt t="18424" x="4017963" y="687388"/>
          <p14:tracePt t="18441" x="3884613" y="669925"/>
          <p14:tracePt t="18459" x="3679825" y="687388"/>
          <p14:tracePt t="18475" x="3616325" y="731838"/>
          <p14:tracePt t="18490" x="3581400" y="785813"/>
          <p14:tracePt t="18507" x="3536950" y="901700"/>
          <p14:tracePt t="18523" x="3536950" y="973138"/>
          <p14:tracePt t="18540" x="3544888" y="1054100"/>
          <p14:tracePt t="18557" x="3598863" y="1214438"/>
          <p14:tracePt t="18573" x="3652838" y="1285875"/>
          <p14:tracePt t="18590" x="3687763" y="1357313"/>
          <p14:tracePt t="18607" x="3795713" y="1465263"/>
          <p14:tracePt t="18624" x="3857625" y="1490663"/>
          <p14:tracePt t="18640" x="3929063" y="1509713"/>
          <p14:tracePt t="18895" x="3938588" y="1554163"/>
          <p14:tracePt t="18907" x="3946525" y="1571625"/>
          <p14:tracePt t="18918" x="3956050" y="1589088"/>
          <p14:tracePt t="18929" x="3956050" y="1598613"/>
          <p14:tracePt t="18944" x="3973513" y="1616075"/>
          <p14:tracePt t="18957" x="3983038" y="1633538"/>
          <p14:tracePt t="18974" x="4000500" y="1643063"/>
          <p14:tracePt t="18991" x="4000500" y="1660525"/>
          <p14:tracePt t="19008" x="4010025" y="1670050"/>
          <p14:tracePt t="19024" x="4010025" y="1679575"/>
          <p14:tracePt t="19041" x="4010025" y="1687513"/>
          <p14:tracePt t="19057" x="3990975" y="1714500"/>
          <p14:tracePt t="19074" x="3973513" y="1724025"/>
          <p14:tracePt t="19091" x="3894138" y="1776413"/>
          <p14:tracePt t="19108" x="3830638" y="1795463"/>
          <p14:tracePt t="19125" x="3751263" y="1795463"/>
          <p14:tracePt t="19141" x="3589338" y="1776413"/>
          <p14:tracePt t="19158" x="3500438" y="1751013"/>
          <p14:tracePt t="19175" x="3348038" y="1714500"/>
          <p14:tracePt t="19191" x="3295650" y="1704975"/>
          <p14:tracePt t="19207" x="3241675" y="1697038"/>
          <p14:tracePt t="19224" x="3179763" y="1679575"/>
          <p14:tracePt t="19241" x="3160713" y="1679575"/>
          <p14:tracePt t="19258" x="3143250" y="1660525"/>
          <p14:tracePt t="19274" x="3133725" y="1660525"/>
          <p14:tracePt t="19330" x="3133725" y="1687513"/>
          <p14:tracePt t="19343" x="3160713" y="1714500"/>
          <p14:tracePt t="19357" x="3179763" y="1751013"/>
          <p14:tracePt t="19369" x="3214688" y="1776413"/>
          <p14:tracePt t="19380" x="3268663" y="1812925"/>
          <p14:tracePt t="19393" x="3340100" y="1857375"/>
          <p14:tracePt t="19408" x="3419475" y="1893888"/>
          <p14:tracePt t="19425" x="3509963" y="1919288"/>
          <p14:tracePt t="19441" x="3670300" y="1965325"/>
          <p14:tracePt t="19458" x="3751263" y="1973263"/>
          <p14:tracePt t="19475" x="3830638" y="1973263"/>
          <p14:tracePt t="19492" x="4037013" y="1990725"/>
          <p14:tracePt t="19508" x="4152900" y="2000250"/>
          <p14:tracePt t="19525" x="4259263" y="2017713"/>
          <p14:tracePt t="19541" x="4491038" y="2089150"/>
          <p14:tracePt t="19558" x="4589463" y="2116138"/>
          <p14:tracePt t="19575" x="4776788" y="2160588"/>
          <p14:tracePt t="19592" x="4857750" y="2170113"/>
          <p14:tracePt t="19609" x="4929188" y="2197100"/>
          <p14:tracePt t="19626" x="5037138" y="2205038"/>
          <p14:tracePt t="19643" x="5062538" y="2205038"/>
          <p14:tracePt t="19661" x="5116513" y="2205038"/>
          <p14:tracePt t="19677" x="5133975" y="2205038"/>
          <p14:tracePt t="19696" x="5153025" y="2205038"/>
          <p14:tracePt t="19711" x="5160963" y="2205038"/>
          <p14:tracePt t="19816" x="5170488" y="2205038"/>
          <p14:tracePt t="19831" x="5180013" y="2205038"/>
          <p14:tracePt t="19843" x="5187950" y="2205038"/>
          <p14:tracePt t="19868" x="5197475" y="2197100"/>
          <p14:tracePt t="19881" x="5205413" y="2187575"/>
          <p14:tracePt t="19892" x="5214938" y="2160588"/>
          <p14:tracePt t="19904" x="5224463" y="2152650"/>
          <p14:tracePt t="19915" x="5224463" y="2143125"/>
          <p14:tracePt t="19928" x="5232400" y="2133600"/>
          <p14:tracePt t="19945" x="5232400" y="2125663"/>
          <p14:tracePt t="19964" x="5232400" y="2116138"/>
          <p14:tracePt t="20024" x="5197475" y="2089150"/>
          <p14:tracePt t="20037" x="5143500" y="2062163"/>
          <p14:tracePt t="20048" x="5099050" y="2036763"/>
          <p14:tracePt t="20059" x="5045075" y="2017713"/>
          <p14:tracePt t="20076" x="5000625" y="2009775"/>
          <p14:tracePt t="20092" x="4965700" y="2000250"/>
          <p14:tracePt t="20109" x="4867275" y="1973263"/>
          <p14:tracePt t="20126" x="4822825" y="1965325"/>
          <p14:tracePt t="20143" x="4786313" y="1955800"/>
          <p14:tracePt t="20159" x="4732338" y="1946275"/>
          <p14:tracePt t="20176" x="4714875" y="1946275"/>
          <p14:tracePt t="20193" x="4687888" y="1946275"/>
          <p14:tracePt t="20209" x="4670425" y="1955800"/>
          <p14:tracePt t="20226" x="4660900" y="1955800"/>
          <p14:tracePt t="20259" x="4660900" y="1965325"/>
          <p14:tracePt t="20317" x="4670425" y="1982788"/>
          <p14:tracePt t="20328" x="4679950" y="1982788"/>
          <p14:tracePt t="20340" x="4697413" y="1990725"/>
          <p14:tracePt t="20351" x="4714875" y="2000250"/>
          <p14:tracePt t="20365" x="4741863" y="2009775"/>
          <p14:tracePt t="20378" x="4786313" y="2009775"/>
          <p14:tracePt t="20395" x="4822825" y="2009775"/>
          <p14:tracePt t="20412" x="4848225" y="2009775"/>
          <p14:tracePt t="20428" x="4902200" y="2000250"/>
          <p14:tracePt t="20448" x="4938713" y="1982788"/>
          <p14:tracePt t="20462" x="4956175" y="1973263"/>
          <p14:tracePt t="20520" x="4956175" y="1965325"/>
          <p14:tracePt t="21600" x="4946650" y="1965325"/>
          <p14:tracePt t="21613" x="4919663" y="1973263"/>
          <p14:tracePt t="21625" x="4902200" y="1982788"/>
          <p14:tracePt t="21638" x="4875213" y="1982788"/>
          <p14:tracePt t="21649" x="4830763" y="1990725"/>
          <p14:tracePt t="21662" x="4768850" y="1990725"/>
          <p14:tracePt t="21679" x="4660900" y="1990725"/>
          <p14:tracePt t="21695" x="4527550" y="1982788"/>
          <p14:tracePt t="21713" x="4044950" y="1928813"/>
          <p14:tracePt t="21729" x="3786188" y="1901825"/>
          <p14:tracePt t="21746" x="3517900" y="1884363"/>
          <p14:tracePt t="21762" x="3089275" y="1919288"/>
          <p14:tracePt t="21779" x="2946400" y="1946275"/>
          <p14:tracePt t="21796" x="2724150" y="2027238"/>
          <p14:tracePt t="21812" x="2643188" y="2071688"/>
          <p14:tracePt t="21829" x="2536825" y="2133600"/>
          <p14:tracePt t="21846" x="2517775" y="2143125"/>
          <p14:tracePt t="21862" x="2500313" y="2152650"/>
          <p14:tracePt t="22112" x="2482850" y="2152650"/>
          <p14:tracePt t="22122" x="2473325" y="2170113"/>
          <p14:tracePt t="22135" x="2455863" y="2179638"/>
          <p14:tracePt t="22149" x="2438400" y="2197100"/>
          <p14:tracePt t="22165" x="2393950" y="2232025"/>
          <p14:tracePt t="22183" x="2251075" y="2384425"/>
          <p14:tracePt t="22200" x="2133600" y="2517775"/>
          <p14:tracePt t="22214" x="2017713" y="2633663"/>
          <p14:tracePt t="22231" x="1839913" y="2786063"/>
          <p14:tracePt t="22247" x="1751013" y="2830513"/>
          <p14:tracePt t="22264" x="1670050" y="2894013"/>
          <p14:tracePt t="22281" x="1527175" y="3000375"/>
          <p14:tracePt t="22299" x="1473200" y="3027363"/>
          <p14:tracePt t="22316" x="1419225" y="3054350"/>
          <p14:tracePt t="22332" x="1347788" y="3054350"/>
          <p14:tracePt t="22349" x="1312863" y="3054350"/>
          <p14:tracePt t="22367" x="1268413" y="3054350"/>
          <p14:tracePt t="22383" x="1250950" y="3054350"/>
          <p14:tracePt t="22401" x="1214438" y="3054350"/>
          <p14:tracePt t="22416" x="1204913" y="3054350"/>
          <p14:tracePt t="22433" x="1196975" y="3054350"/>
          <p14:tracePt t="22449" x="1187450" y="3054350"/>
          <p14:tracePt t="22466" x="1179513" y="3054350"/>
          <p14:tracePt t="22632" x="1187450" y="3062288"/>
          <p14:tracePt t="22643" x="1196975" y="3071813"/>
          <p14:tracePt t="22656" x="1204913" y="3071813"/>
          <p14:tracePt t="22670" x="1231900" y="3089275"/>
          <p14:tracePt t="22682" x="1250950" y="3098800"/>
          <p14:tracePt t="22697" x="1268413" y="3116263"/>
          <p14:tracePt t="22714" x="1285875" y="3125788"/>
          <p14:tracePt t="22731" x="1322388" y="3152775"/>
          <p14:tracePt t="22749" x="1339850" y="3170238"/>
          <p14:tracePt t="22768" x="1357313" y="3187700"/>
          <p14:tracePt t="22781" x="1366838" y="3197225"/>
          <p14:tracePt t="22798" x="1374775" y="3205163"/>
          <p14:tracePt t="22816" x="1401763" y="3214688"/>
          <p14:tracePt t="22832" x="1411288" y="3214688"/>
          <p14:tracePt t="22908" x="1384300" y="3214688"/>
          <p14:tracePt t="22922" x="1357313" y="3205163"/>
          <p14:tracePt t="22934" x="1330325" y="3205163"/>
          <p14:tracePt t="22947" x="1303338" y="3197225"/>
          <p14:tracePt t="22960" x="1285875" y="3197225"/>
          <p14:tracePt t="22973" x="1268413" y="3197225"/>
          <p14:tracePt t="22996" x="1258888" y="3197225"/>
          <p14:tracePt t="23094" x="1268413" y="3197225"/>
          <p14:tracePt t="23106" x="1285875" y="3197225"/>
          <p14:tracePt t="23117" x="1295400" y="3197225"/>
          <p14:tracePt t="23130" x="1312863" y="3197225"/>
          <p14:tracePt t="23140" x="1330325" y="3197225"/>
          <p14:tracePt t="23152" x="1347788" y="3197225"/>
          <p14:tracePt t="23165" x="1366838" y="3197225"/>
          <p14:tracePt t="23183" x="1393825" y="3197225"/>
          <p14:tracePt t="23200" x="1419225" y="3197225"/>
          <p14:tracePt t="23217" x="1473200" y="3197225"/>
          <p14:tracePt t="23232" x="1500188" y="3197225"/>
          <p14:tracePt t="23250" x="1562100" y="3197225"/>
          <p14:tracePt t="23266" x="1598613" y="3197225"/>
          <p14:tracePt t="23282" x="1643063" y="3197225"/>
          <p14:tracePt t="23299" x="1751013" y="3197225"/>
          <p14:tracePt t="23315" x="1803400" y="3214688"/>
          <p14:tracePt t="23332" x="1847850" y="3224213"/>
          <p14:tracePt t="23349" x="1893888" y="3251200"/>
          <p14:tracePt t="23366" x="1901825" y="3251200"/>
          <p14:tracePt t="23382" x="1911350" y="3259138"/>
          <p14:tracePt t="23697" x="1919288" y="3259138"/>
          <p14:tracePt t="23711" x="1928813" y="3241675"/>
          <p14:tracePt t="23722" x="1946275" y="3224213"/>
          <p14:tracePt t="23737" x="1990725" y="3197225"/>
          <p14:tracePt t="23750" x="2054225" y="3170238"/>
          <p14:tracePt t="23766" x="2143125" y="3152775"/>
          <p14:tracePt t="23783" x="2357438" y="3125788"/>
          <p14:tracePt t="23800" x="2482850" y="3116263"/>
          <p14:tracePt t="23816" x="2633663" y="3098800"/>
          <p14:tracePt t="23833" x="2911475" y="3143250"/>
          <p14:tracePt t="23850" x="3027363" y="3179763"/>
          <p14:tracePt t="23867" x="3108325" y="3214688"/>
          <p14:tracePt t="23883" x="3259138" y="3259138"/>
          <p14:tracePt t="23900" x="3313113" y="3268663"/>
          <p14:tracePt t="23916" x="3384550" y="3276600"/>
          <p14:tracePt t="23933" x="3402013" y="3276600"/>
          <p14:tracePt t="23950" x="3419475" y="3286125"/>
          <p14:tracePt t="23966" x="3438525" y="3286125"/>
          <p14:tracePt t="23985" x="3446463" y="3286125"/>
          <p14:tracePt t="24002" x="3465513" y="3286125"/>
          <p14:tracePt t="24450" x="3473450" y="3286125"/>
          <p14:tracePt t="24463" x="3482975" y="3286125"/>
          <p14:tracePt t="24474" x="3500438" y="3276600"/>
          <p14:tracePt t="24487" x="3517900" y="3276600"/>
          <p14:tracePt t="24501" x="3544888" y="3268663"/>
          <p14:tracePt t="24517" x="3589338" y="3259138"/>
          <p14:tracePt t="24534" x="3633788" y="3241675"/>
          <p14:tracePt t="24551" x="3776663" y="3214688"/>
          <p14:tracePt t="24567" x="3857625" y="3205163"/>
          <p14:tracePt t="24584" x="4062413" y="3179763"/>
          <p14:tracePt t="24601" x="4170363" y="3179763"/>
          <p14:tracePt t="24618" x="4286250" y="3179763"/>
          <p14:tracePt t="24634" x="4473575" y="3224213"/>
          <p14:tracePt t="24651" x="4572000" y="3259138"/>
          <p14:tracePt t="24671" x="4714875" y="3313113"/>
          <p14:tracePt t="24688" x="4768850" y="3330575"/>
          <p14:tracePt t="24702" x="4813300" y="3348038"/>
          <p14:tracePt t="24719" x="4840288" y="3348038"/>
          <p14:tracePt t="24736" x="4848225" y="3348038"/>
          <p14:tracePt t="25032" x="4857750" y="3348038"/>
          <p14:tracePt t="25056" x="4867275" y="3340100"/>
          <p14:tracePt t="25070" x="4875213" y="3340100"/>
          <p14:tracePt t="25080" x="4884738" y="3340100"/>
          <p14:tracePt t="25108" x="4894263" y="3330575"/>
          <p14:tracePt t="25131" x="4902200" y="3330575"/>
          <p14:tracePt t="25142" x="4911725" y="3330575"/>
          <p14:tracePt t="25165" x="4919663" y="3330575"/>
          <p14:tracePt t="25192" x="4929188" y="3330575"/>
          <p14:tracePt t="25216" x="4946650" y="3330575"/>
          <p14:tracePt t="25240" x="4956175" y="3330575"/>
          <p14:tracePt t="25251" x="4973638" y="3330575"/>
          <p14:tracePt t="25263" x="4991100" y="3330575"/>
          <p14:tracePt t="25275" x="5010150" y="3330575"/>
          <p14:tracePt t="25287" x="5027613" y="3330575"/>
          <p14:tracePt t="25303" x="5054600" y="3330575"/>
          <p14:tracePt t="25319" x="5108575" y="3322638"/>
          <p14:tracePt t="25336" x="5224463" y="3313113"/>
          <p14:tracePt t="25352" x="5286375" y="3313113"/>
          <p14:tracePt t="25369" x="5348288" y="3313113"/>
          <p14:tracePt t="25387" x="5438775" y="3313113"/>
          <p14:tracePt t="25405" x="5465763" y="3313113"/>
          <p14:tracePt t="25423" x="5483225" y="3313113"/>
          <p14:tracePt t="25640" x="5500688" y="3303588"/>
          <p14:tracePt t="25653" x="5510213" y="3295650"/>
          <p14:tracePt t="25664" x="5537200" y="3268663"/>
          <p14:tracePt t="25676" x="5581650" y="3241675"/>
          <p14:tracePt t="25688" x="5643563" y="3205163"/>
          <p14:tracePt t="25703" x="5724525" y="3160713"/>
          <p14:tracePt t="25720" x="5795963" y="3143250"/>
          <p14:tracePt t="25736" x="5929313" y="3143250"/>
          <p14:tracePt t="25753" x="6000750" y="3152775"/>
          <p14:tracePt t="25770" x="6081713" y="3170238"/>
          <p14:tracePt t="25786" x="6188075" y="3205163"/>
          <p14:tracePt t="25803" x="6242050" y="3224213"/>
          <p14:tracePt t="25820" x="6303963" y="3241675"/>
          <p14:tracePt t="25836" x="6340475" y="3251200"/>
          <p14:tracePt t="25854" x="6357938" y="3251200"/>
          <p14:tracePt t="25870" x="6375400" y="3259138"/>
          <p14:tracePt t="25887" x="6411913" y="3268663"/>
          <p14:tracePt t="25903" x="6429375" y="3276600"/>
          <p14:tracePt t="25920" x="6446838" y="3276600"/>
          <p14:tracePt t="25937" x="6456363" y="3286125"/>
          <p14:tracePt t="25970" x="6465888" y="3286125"/>
          <p14:tracePt t="26186" x="6465888" y="3276600"/>
          <p14:tracePt t="26197" x="6483350" y="3259138"/>
          <p14:tracePt t="26209" x="6500813" y="3224213"/>
          <p14:tracePt t="26222" x="6545263" y="3197225"/>
          <p14:tracePt t="26237" x="6608763" y="3143250"/>
          <p14:tracePt t="26254" x="6688138" y="3116263"/>
          <p14:tracePt t="26271" x="6902450" y="3071813"/>
          <p14:tracePt t="26288" x="7018338" y="3062288"/>
          <p14:tracePt t="26304" x="7126288" y="3062288"/>
          <p14:tracePt t="26321" x="7340600" y="3081338"/>
          <p14:tracePt t="26338" x="7439025" y="3108325"/>
          <p14:tracePt t="26354" x="7608888" y="3152775"/>
          <p14:tracePt t="26371" x="7680325" y="3187700"/>
          <p14:tracePt t="26387" x="7724775" y="3197225"/>
          <p14:tracePt t="26404" x="7796213" y="3232150"/>
          <p14:tracePt t="26421" x="7813675" y="3241675"/>
          <p14:tracePt t="26438" x="7831138" y="3241675"/>
          <p14:tracePt t="26455" x="7840663" y="3241675"/>
          <p14:tracePt t="26487" x="7848600" y="3251200"/>
          <p14:tracePt t="26573" x="7858125" y="3251200"/>
          <p14:tracePt t="26596" x="7867650" y="3251200"/>
          <p14:tracePt t="28309" x="7858125" y="3251200"/>
          <p14:tracePt t="28333" x="7848600" y="3251200"/>
          <p14:tracePt t="28346" x="7831138" y="3259138"/>
          <p14:tracePt t="28356" x="7823200" y="3259138"/>
          <p14:tracePt t="28370" x="7813675" y="3259138"/>
          <p14:tracePt t="28381" x="7796213" y="3259138"/>
          <p14:tracePt t="28392" x="7786688" y="3259138"/>
          <p14:tracePt t="28408" x="7769225" y="3268663"/>
          <p14:tracePt t="28424" x="7751763" y="3268663"/>
          <p14:tracePt t="28441" x="7715250" y="3268663"/>
          <p14:tracePt t="28458" x="7626350" y="3268663"/>
          <p14:tracePt t="28479" x="7581900" y="3268663"/>
          <p14:tracePt t="28494" x="7473950" y="3268663"/>
          <p14:tracePt t="28509" x="7402513" y="3268663"/>
          <p14:tracePt t="28525" x="7242175" y="3259138"/>
          <p14:tracePt t="28542" x="7161213" y="3241675"/>
          <p14:tracePt t="28558" x="7072313" y="3214688"/>
          <p14:tracePt t="28575" x="6983413" y="3170238"/>
          <p14:tracePt t="28591" x="6796088" y="3116263"/>
          <p14:tracePt t="28608" x="6751638" y="3098800"/>
          <p14:tracePt t="28625" x="6697663" y="3071813"/>
          <p14:tracePt t="28642" x="6688138" y="3062288"/>
          <p14:tracePt t="28940" x="6661150" y="3062288"/>
          <p14:tracePt t="28952" x="6634163" y="3062288"/>
          <p14:tracePt t="28964" x="6589713" y="3062288"/>
          <p14:tracePt t="28978" x="6527800" y="3062288"/>
          <p14:tracePt t="28995" x="6429375" y="3054350"/>
          <p14:tracePt t="29012" x="6296025" y="3036888"/>
          <p14:tracePt t="29029" x="5929313" y="2973388"/>
          <p14:tracePt t="29043" x="5724525" y="2946400"/>
          <p14:tracePt t="29060" x="5340350" y="2911475"/>
          <p14:tracePt t="29077" x="5205413" y="2911475"/>
          <p14:tracePt t="29093" x="5081588" y="2911475"/>
          <p14:tracePt t="29110" x="4857750" y="2884488"/>
          <p14:tracePt t="29127" x="4803775" y="2884488"/>
          <p14:tracePt t="29143" x="4741863" y="2884488"/>
          <p14:tracePt t="29160" x="4652963" y="2911475"/>
          <p14:tracePt t="29176" x="4608513" y="2938463"/>
          <p14:tracePt t="29193" x="4572000" y="2946400"/>
          <p14:tracePt t="29474" x="4554538" y="2946400"/>
          <p14:tracePt t="29482" x="4537075" y="2946400"/>
          <p14:tracePt t="29497" x="4510088" y="2946400"/>
          <p14:tracePt t="29514" x="4483100" y="2946400"/>
          <p14:tracePt t="29529" x="4429125" y="2946400"/>
          <p14:tracePt t="29545" x="4357688" y="2946400"/>
          <p14:tracePt t="29560" x="4133850" y="2946400"/>
          <p14:tracePt t="29577" x="3965575" y="2919413"/>
          <p14:tracePt t="29593" x="3473450" y="2847975"/>
          <p14:tracePt t="29610" x="3241675" y="2813050"/>
          <p14:tracePt t="29627" x="3027363" y="2768600"/>
          <p14:tracePt t="29643" x="2768600" y="2751138"/>
          <p14:tracePt t="29660" x="2679700" y="2751138"/>
          <p14:tracePt t="29677" x="2625725" y="2759075"/>
          <p14:tracePt t="29694" x="2562225" y="2786063"/>
          <p14:tracePt t="29710" x="2554288" y="2803525"/>
          <p14:tracePt t="29727" x="2554288" y="2813050"/>
          <p14:tracePt t="30007" x="2554288" y="2830513"/>
          <p14:tracePt t="30018" x="2544763" y="2830513"/>
          <p14:tracePt t="30031" x="2527300" y="2847975"/>
          <p14:tracePt t="30044" x="2509838" y="2857500"/>
          <p14:tracePt t="30061" x="2490788" y="2874963"/>
          <p14:tracePt t="30077" x="2446338" y="2884488"/>
          <p14:tracePt t="30094" x="2322513" y="2911475"/>
          <p14:tracePt t="30111" x="2276475" y="2919413"/>
          <p14:tracePt t="30128" x="2179638" y="2938463"/>
          <p14:tracePt t="30144" x="2125663" y="2946400"/>
          <p14:tracePt t="30161" x="2089150" y="2946400"/>
          <p14:tracePt t="30178" x="2036763" y="2946400"/>
          <p14:tracePt t="30194" x="2009775" y="2946400"/>
          <p14:tracePt t="30211" x="1990725" y="2938463"/>
          <p14:tracePt t="30228" x="1955800" y="2919413"/>
          <p14:tracePt t="30244" x="1928813" y="2919413"/>
          <p14:tracePt t="30261" x="1857375" y="2874963"/>
          <p14:tracePt t="30278" x="1822450" y="2867025"/>
          <p14:tracePt t="30294" x="1795463" y="2840038"/>
          <p14:tracePt t="30313" x="1741488" y="2795588"/>
          <p14:tracePt t="30330" x="1731963" y="2786063"/>
          <p14:tracePt t="30348" x="1704975" y="2776538"/>
          <p14:tracePt t="30364" x="1687513" y="2768600"/>
          <p14:tracePt t="30380" x="1679575" y="2768600"/>
          <p14:tracePt t="30397" x="1660525" y="2751138"/>
          <p14:tracePt t="30414" x="1652588" y="2751138"/>
          <p14:tracePt t="30448" x="1643063" y="2751138"/>
          <p14:tracePt t="30469" x="1633538" y="2741613"/>
          <p14:tracePt t="30483" x="1616075" y="2732088"/>
          <p14:tracePt t="30494" x="1616075" y="2714625"/>
          <p14:tracePt t="30506" x="1598613" y="2714625"/>
          <p14:tracePt t="30518" x="1598613" y="2697163"/>
          <p14:tracePt t="30531" x="1589088" y="2697163"/>
          <p14:tracePt t="30564" x="1581150" y="2687638"/>
          <p14:tracePt t="30577" x="1571625" y="2679700"/>
          <p14:tracePt t="30592" x="1562100" y="2670175"/>
          <p14:tracePt t="30602" x="1554163" y="2660650"/>
          <p14:tracePt t="30617" x="1536700" y="2652713"/>
          <p14:tracePt t="30631" x="1527175" y="2633663"/>
          <p14:tracePt t="30940" x="1517650" y="2633663"/>
          <p14:tracePt t="30956" x="1490663" y="2633663"/>
          <p14:tracePt t="30967" x="1473200" y="2625725"/>
          <p14:tracePt t="30977" x="1455738" y="2616200"/>
          <p14:tracePt t="30988" x="1428750" y="2598738"/>
          <p14:tracePt t="31000" x="1401763" y="2581275"/>
          <p14:tracePt t="31013" x="1374775" y="2554288"/>
          <p14:tracePt t="31030" x="1347788" y="2536825"/>
          <p14:tracePt t="31046" x="1312863" y="2509838"/>
          <p14:tracePt t="31063" x="1276350" y="2465388"/>
          <p14:tracePt t="31079" x="1204913" y="2411413"/>
          <p14:tracePt t="31098" x="1143000" y="2366963"/>
          <p14:tracePt t="31114" x="1116013" y="2357438"/>
          <p14:tracePt t="31131" x="1098550" y="2357438"/>
          <p14:tracePt t="31148" x="1054100" y="2366963"/>
          <p14:tracePt t="31164" x="1027113" y="2374900"/>
          <p14:tracePt t="31181" x="1000125" y="2384425"/>
          <p14:tracePt t="31198" x="938213" y="2393950"/>
          <p14:tracePt t="31215" x="911225" y="2401888"/>
          <p14:tracePt t="31232" x="847725" y="2438400"/>
          <p14:tracePt t="31249" x="822325" y="2465388"/>
          <p14:tracePt t="31264" x="803275" y="2482850"/>
          <p14:tracePt t="31280" x="776288" y="2490788"/>
          <p14:tracePt t="31297" x="750888" y="2536825"/>
          <p14:tracePt t="31314" x="741363" y="2554288"/>
          <p14:tracePt t="31330" x="714375" y="2608263"/>
          <p14:tracePt t="31347" x="704850" y="2643188"/>
          <p14:tracePt t="31364" x="696913" y="2670175"/>
          <p14:tracePt t="31380" x="696913" y="2768600"/>
          <p14:tracePt t="31399" x="704850" y="2830513"/>
          <p14:tracePt t="31416" x="750888" y="2946400"/>
          <p14:tracePt t="31432" x="776288" y="3009900"/>
          <p14:tracePt t="31450" x="830263" y="3152775"/>
          <p14:tracePt t="31466" x="884238" y="3205163"/>
          <p14:tracePt t="31482" x="911225" y="3232150"/>
          <p14:tracePt t="31499" x="955675" y="3259138"/>
          <p14:tracePt t="31503" x="1009650" y="3276600"/>
          <p14:tracePt t="31516" x="1054100" y="3286125"/>
          <p14:tracePt t="31533" x="1116013" y="3286125"/>
          <p14:tracePt t="31550" x="1258888" y="3313113"/>
          <p14:tracePt t="31566" x="1339850" y="3340100"/>
          <p14:tracePt t="31583" x="1411288" y="3367088"/>
          <p14:tracePt t="31598" x="1571625" y="3411538"/>
          <p14:tracePt t="31615" x="1643063" y="3419475"/>
          <p14:tracePt t="31631" x="1714500" y="3419475"/>
          <p14:tracePt t="31647" x="1866900" y="3384550"/>
          <p14:tracePt t="31664" x="1938338" y="3357563"/>
          <p14:tracePt t="31681" x="2044700" y="3295650"/>
          <p14:tracePt t="31698" x="2098675" y="3259138"/>
          <p14:tracePt t="31715" x="2133600" y="3232150"/>
          <p14:tracePt t="31731" x="2187575" y="3143250"/>
          <p14:tracePt t="31748" x="2214563" y="3116263"/>
          <p14:tracePt t="31764" x="2224088" y="3098800"/>
          <p14:tracePt t="31781" x="2224088" y="3081338"/>
          <p14:tracePt t="31797" x="2224088" y="3071813"/>
          <p14:tracePt t="31816" x="2224088" y="3044825"/>
          <p14:tracePt t="31831" x="2187575" y="2982913"/>
          <p14:tracePt t="31848" x="2125663" y="2867025"/>
          <p14:tracePt t="31864" x="1965325" y="2643188"/>
          <p14:tracePt t="31881" x="1866900" y="2527300"/>
          <p14:tracePt t="31898" x="1776413" y="2446338"/>
          <p14:tracePt t="31914" x="1598613" y="2347913"/>
          <p14:tracePt t="31931" x="1527175" y="2347913"/>
          <p14:tracePt t="31947" x="1482725" y="2347913"/>
          <p14:tracePt t="31965" x="1411288" y="2366963"/>
          <p14:tracePt t="31981" x="1401763" y="2374900"/>
          <p14:tracePt t="31998" x="1401763" y="2401888"/>
          <p14:tracePt t="32014" x="1401763" y="2446338"/>
          <p14:tracePt t="32031" x="1438275" y="2500313"/>
          <p14:tracePt t="32048" x="1562100" y="2616200"/>
          <p14:tracePt t="32065" x="1643063" y="2687638"/>
          <p14:tracePt t="32081" x="1857375" y="2813050"/>
          <p14:tracePt t="32098" x="1965325" y="2840038"/>
          <p14:tracePt t="32114" x="2062163" y="2867025"/>
          <p14:tracePt t="32131" x="2170113" y="2894013"/>
          <p14:tracePt t="32148" x="2374900" y="2928938"/>
          <p14:tracePt t="32165" x="2455863" y="2938463"/>
          <p14:tracePt t="32181" x="2643188" y="2938463"/>
          <p14:tracePt t="32198" x="2705100" y="2938463"/>
          <p14:tracePt t="32215" x="2840038" y="2911475"/>
          <p14:tracePt t="32232" x="2894013" y="2901950"/>
          <p14:tracePt t="32248" x="2928938" y="2901950"/>
          <p14:tracePt t="32265" x="2965450" y="2901950"/>
          <p14:tracePt t="32298" x="2973388" y="2901950"/>
          <p14:tracePt t="32543" x="2982913" y="2901950"/>
          <p14:tracePt t="32552" x="2990850" y="2901950"/>
          <p14:tracePt t="32567" x="3009900" y="2911475"/>
          <p14:tracePt t="32576" x="3027363" y="2911475"/>
          <p14:tracePt t="32590" x="3054350" y="2911475"/>
          <p14:tracePt t="32603" x="3081338" y="2919413"/>
          <p14:tracePt t="32617" x="3125788" y="2928938"/>
          <p14:tracePt t="32633" x="3179763" y="2946400"/>
          <p14:tracePt t="32649" x="3259138" y="2973388"/>
          <p14:tracePt t="32665" x="3438525" y="3000375"/>
          <p14:tracePt t="32682" x="3536950" y="3009900"/>
          <p14:tracePt t="32699" x="3643313" y="3009900"/>
          <p14:tracePt t="32716" x="3803650" y="3009900"/>
          <p14:tracePt t="32733" x="3875088" y="3009900"/>
          <p14:tracePt t="32749" x="3973513" y="3017838"/>
          <p14:tracePt t="32766" x="4010025" y="3036888"/>
          <p14:tracePt t="32783" x="4037013" y="3036888"/>
          <p14:tracePt t="32800" x="4071938" y="3044825"/>
          <p14:tracePt t="32816" x="4081463" y="3044825"/>
          <p14:tracePt t="32834" x="4116388" y="3062288"/>
          <p14:tracePt t="32849" x="4133850" y="3062288"/>
          <p14:tracePt t="32866" x="4152900" y="3062288"/>
          <p14:tracePt t="32883" x="4187825" y="3062288"/>
          <p14:tracePt t="32900" x="4205288" y="3071813"/>
          <p14:tracePt t="32916" x="4224338" y="3071813"/>
          <p14:tracePt t="32933" x="4276725" y="3089275"/>
          <p14:tracePt t="32950" x="4313238" y="3098800"/>
          <p14:tracePt t="32967" x="4357688" y="3108325"/>
          <p14:tracePt t="32983" x="4402138" y="3108325"/>
          <p14:tracePt t="33261" x="4411663" y="3098800"/>
          <p14:tracePt t="33273" x="4419600" y="3081338"/>
          <p14:tracePt t="33288" x="4446588" y="3071813"/>
          <p14:tracePt t="33303" x="4473575" y="3062288"/>
          <p14:tracePt t="33320" x="4527550" y="3044825"/>
          <p14:tracePt t="33337" x="4554538" y="3044825"/>
          <p14:tracePt t="33353" x="4589463" y="3044825"/>
          <p14:tracePt t="33367" x="4616450" y="3054350"/>
          <p14:tracePt t="33384" x="4679950" y="3062288"/>
          <p14:tracePt t="33400" x="4705350" y="3062288"/>
          <p14:tracePt t="33417" x="4732338" y="3071813"/>
          <p14:tracePt t="33436" x="4751388" y="3071813"/>
          <p14:tracePt t="33453" x="4786313" y="3081338"/>
          <p14:tracePt t="33471" x="4795838" y="3089275"/>
          <p14:tracePt t="33487" x="4813300" y="3089275"/>
          <p14:tracePt t="33504" x="4848225" y="3089275"/>
          <p14:tracePt t="33519" x="4857750" y="3089275"/>
          <p14:tracePt t="33536" x="4867275" y="3089275"/>
          <p14:tracePt t="33553" x="4894263" y="3071813"/>
          <p14:tracePt t="33571" x="4911725" y="3062288"/>
          <p14:tracePt t="33587" x="4929188" y="3054350"/>
          <p14:tracePt t="33619" x="4938713" y="3054350"/>
          <p14:tracePt t="33639" x="4938713" y="3044825"/>
          <p14:tracePt t="33733" x="4911725" y="3017838"/>
          <p14:tracePt t="33743" x="4867275" y="2990850"/>
          <p14:tracePt t="33754" x="4813300" y="2955925"/>
          <p14:tracePt t="33769" x="4751388" y="2911475"/>
          <p14:tracePt t="33784" x="4660900" y="2867025"/>
          <p14:tracePt t="33801" x="4545013" y="2776538"/>
          <p14:tracePt t="33818" x="4224338" y="2562225"/>
          <p14:tracePt t="33834" x="4062413" y="2482850"/>
          <p14:tracePt t="33854" x="3822700" y="2411413"/>
          <p14:tracePt t="33870" x="3714750" y="2419350"/>
          <p14:tracePt t="33888" x="3598863" y="2455863"/>
          <p14:tracePt t="33904" x="3330575" y="2571750"/>
          <p14:tracePt t="33920" x="3197225" y="2625725"/>
          <p14:tracePt t="33938" x="2990850" y="2687638"/>
          <p14:tracePt t="33954" x="2901950" y="2697163"/>
          <p14:tracePt t="33970" x="2813050" y="2714625"/>
          <p14:tracePt t="33989" x="2670175" y="2732088"/>
          <p14:tracePt t="34004" x="2608263" y="2751138"/>
          <p14:tracePt t="34020" x="2527300" y="2768600"/>
          <p14:tracePt t="34035" x="2411413" y="2776538"/>
          <p14:tracePt t="34052" x="2357438" y="2776538"/>
          <p14:tracePt t="34068" x="2312988" y="2776538"/>
          <p14:tracePt t="34085" x="2205038" y="2759075"/>
          <p14:tracePt t="34103" x="2160588" y="2751138"/>
          <p14:tracePt t="34121" x="2071688" y="2724150"/>
          <p14:tracePt t="34137" x="2027238" y="2697163"/>
          <p14:tracePt t="34154" x="1955800" y="2670175"/>
          <p14:tracePt t="34170" x="1919288" y="2660650"/>
          <p14:tracePt t="34187" x="1893888" y="2660650"/>
          <p14:tracePt t="34204" x="1866900" y="2660650"/>
          <p14:tracePt t="34220" x="1822450" y="2660650"/>
          <p14:tracePt t="34237" x="1795463" y="2660650"/>
          <p14:tracePt t="34255" x="1768475" y="2660650"/>
          <p14:tracePt t="34286" x="1758950" y="2660650"/>
          <p14:tracePt t="34303" x="1751013" y="2660650"/>
          <p14:tracePt t="34319" x="1751013" y="2670175"/>
          <p14:tracePt t="34336" x="1751013" y="2679700"/>
          <p14:tracePt t="34352" x="1751013" y="2732088"/>
          <p14:tracePt t="34369" x="1768475" y="2768600"/>
          <p14:tracePt t="34385" x="1795463" y="2894013"/>
          <p14:tracePt t="34402" x="1812925" y="2946400"/>
          <p14:tracePt t="34419" x="1822450" y="2982913"/>
          <p14:tracePt t="34436" x="1857375" y="3036888"/>
          <p14:tracePt t="34452" x="1893888" y="3062288"/>
          <p14:tracePt t="34469" x="1965325" y="3089275"/>
          <p14:tracePt t="34486" x="2133600" y="3133725"/>
          <p14:tracePt t="34503" x="2232025" y="3152775"/>
          <p14:tracePt t="34519" x="2419350" y="3187700"/>
          <p14:tracePt t="34536" x="2527300" y="3205163"/>
          <p14:tracePt t="34552" x="2625725" y="3205163"/>
          <p14:tracePt t="34569" x="2830513" y="3197225"/>
          <p14:tracePt t="34586" x="2965450" y="3179763"/>
          <p14:tracePt t="34602" x="3081338" y="3152775"/>
          <p14:tracePt t="34619" x="3375025" y="3098800"/>
          <p14:tracePt t="34636" x="3500438" y="3071813"/>
          <p14:tracePt t="34653" x="3633788" y="3054350"/>
          <p14:tracePt t="34671" x="3857625" y="3044825"/>
          <p14:tracePt t="34688" x="3956050" y="3036888"/>
          <p14:tracePt t="34705" x="4133850" y="3017838"/>
          <p14:tracePt t="34721" x="4205288" y="3000375"/>
          <p14:tracePt t="34739" x="4330700" y="2990850"/>
          <p14:tracePt t="34756" x="4367213" y="2990850"/>
          <p14:tracePt t="34772" x="4402138" y="2990850"/>
          <p14:tracePt t="34789" x="4456113" y="3000375"/>
          <p14:tracePt t="34836" x="4456113" y="3009900"/>
          <p14:tracePt t="34886" x="4465638" y="3017838"/>
          <p14:tracePt t="35288" x="4473575" y="3017838"/>
          <p14:tracePt t="35299" x="4491038" y="3009900"/>
          <p14:tracePt t="35312" x="4545013" y="2965450"/>
          <p14:tracePt t="35325" x="4633913" y="2938463"/>
          <p14:tracePt t="35339" x="4741863" y="2901950"/>
          <p14:tracePt t="35357" x="5062538" y="2874963"/>
          <p14:tracePt t="35372" x="5276850" y="2911475"/>
          <p14:tracePt t="35390" x="5491163" y="2946400"/>
          <p14:tracePt t="35405" x="5661025" y="3009900"/>
          <p14:tracePt t="35422" x="5946775" y="3125788"/>
          <p14:tracePt t="35438" x="6037263" y="3160713"/>
          <p14:tracePt t="35455" x="6161088" y="3205163"/>
          <p14:tracePt t="35471" x="6205538" y="3224213"/>
          <p14:tracePt t="35749" x="6224588" y="3224213"/>
          <p14:tracePt t="35760" x="6232525" y="3214688"/>
          <p14:tracePt t="35772" x="6251575" y="3197225"/>
          <p14:tracePt t="35789" x="6286500" y="3187700"/>
          <p14:tracePt t="35806" x="6375400" y="3160713"/>
          <p14:tracePt t="35822" x="6419850" y="3152775"/>
          <p14:tracePt t="35839" x="6456363" y="3152775"/>
          <p14:tracePt t="35856" x="6527800" y="3152775"/>
          <p14:tracePt t="35873" x="6554788" y="3152775"/>
          <p14:tracePt t="35889" x="6562725" y="3152775"/>
          <p14:tracePt t="35905" x="6572250" y="3152775"/>
          <p14:tracePt t="35953" x="6527800" y="3179763"/>
          <p14:tracePt t="35969" x="6491288" y="3187700"/>
          <p14:tracePt t="35978" x="6465888" y="3197225"/>
          <p14:tracePt t="35994" x="6446838" y="3205163"/>
          <p14:tracePt t="36016" x="6438900" y="3205163"/>
          <p14:tracePt t="36047" x="6473825" y="3187700"/>
          <p14:tracePt t="36063" x="6500813" y="3170238"/>
          <p14:tracePt t="36075" x="6527800" y="3152775"/>
          <p14:tracePt t="36087" x="6572250" y="3125788"/>
          <p14:tracePt t="36099" x="6608763" y="3116263"/>
          <p14:tracePt t="36110" x="6634163" y="3116263"/>
          <p14:tracePt t="36125" x="6653213" y="3116263"/>
          <p14:tracePt t="36141" x="6680200" y="3125788"/>
          <p14:tracePt t="36158" x="6688138" y="3133725"/>
          <p14:tracePt t="36175" x="6697663" y="3143250"/>
          <p14:tracePt t="36189" x="6705600" y="3152775"/>
          <p14:tracePt t="36207" x="6715125" y="3152775"/>
          <p14:tracePt t="36223" x="6732588" y="3152775"/>
          <p14:tracePt t="36240" x="6751638" y="3152775"/>
          <p14:tracePt t="36257" x="6804025" y="3152775"/>
          <p14:tracePt t="36273" x="6831013" y="3152775"/>
          <p14:tracePt t="36289" x="6867525" y="3152775"/>
          <p14:tracePt t="36306" x="6929438" y="3152775"/>
          <p14:tracePt t="36323" x="6946900" y="3152775"/>
          <p14:tracePt t="36339" x="6956425" y="3143250"/>
          <p14:tracePt t="36537" x="6956425" y="3125788"/>
          <p14:tracePt t="36548" x="6973888" y="3108325"/>
          <p14:tracePt t="36562" x="7010400" y="3081338"/>
          <p14:tracePt t="36575" x="7037388" y="3071813"/>
          <p14:tracePt t="36592" x="7089775" y="3054350"/>
          <p14:tracePt t="36607" x="7232650" y="3044825"/>
          <p14:tracePt t="36623" x="7304088" y="3054350"/>
          <p14:tracePt t="36640" x="7394575" y="3071813"/>
          <p14:tracePt t="36657" x="7545388" y="3108325"/>
          <p14:tracePt t="36674" x="7589838" y="3116263"/>
          <p14:tracePt t="36690" x="7616825" y="3133725"/>
          <p14:tracePt t="36706" x="7653338" y="3152775"/>
          <p14:tracePt t="36724" x="7661275" y="3152775"/>
          <p14:tracePt t="36756" x="7653338" y="3160713"/>
          <p14:tracePt t="36774" x="7626350" y="3179763"/>
          <p14:tracePt t="36791" x="7554913" y="3205163"/>
          <p14:tracePt t="36807" x="7510463" y="3224213"/>
          <p14:tracePt t="36823" x="7483475" y="3241675"/>
          <p14:tracePt t="36840" x="7439025" y="3241675"/>
          <p14:tracePt t="36856" x="7429500" y="3251200"/>
          <p14:tracePt t="36911" x="7446963" y="3232150"/>
          <p14:tracePt t="36925" x="7500938" y="3205163"/>
          <p14:tracePt t="36936" x="7554913" y="3179763"/>
          <p14:tracePt t="36949" x="7589838" y="3160713"/>
          <p14:tracePt t="36962" x="7616825" y="3160713"/>
          <p14:tracePt t="36976" x="7653338" y="3152775"/>
          <p14:tracePt t="36992" x="7670800" y="3152775"/>
          <p14:tracePt t="37008" x="7688263" y="3152775"/>
          <p14:tracePt t="37068" x="7688263" y="3160713"/>
          <p14:tracePt t="37080" x="7670800" y="3179763"/>
          <p14:tracePt t="37092" x="7670800" y="3187700"/>
          <p14:tracePt t="37106" x="7653338" y="3197225"/>
          <p14:tracePt t="37130" x="7653338" y="3205163"/>
          <p14:tracePt t="37375" x="7661275" y="3205163"/>
          <p14:tracePt t="37409" x="7670800" y="3205163"/>
          <p14:tracePt t="37433" x="7680325" y="3205163"/>
          <p14:tracePt t="37458" x="7688263" y="3205163"/>
          <p14:tracePt t="37468" x="7697788" y="3205163"/>
          <p14:tracePt t="37519" x="7705725" y="3205163"/>
          <p14:tracePt t="37554" x="7715250" y="3205163"/>
          <p14:tracePt t="37576" x="7724775" y="3205163"/>
          <p14:tracePt t="37588" x="7732713" y="3214688"/>
          <p14:tracePt t="37616" x="7742238" y="3214688"/>
          <p14:tracePt t="37650" x="7751763" y="3214688"/>
          <p14:tracePt t="37966" x="7759700" y="3214688"/>
          <p14:tracePt t="37978" x="7769225" y="3214688"/>
          <p14:tracePt t="37989" x="7777163" y="3214688"/>
          <p14:tracePt t="38003" x="7786688" y="3214688"/>
          <p14:tracePt t="38014" x="7804150" y="3214688"/>
          <p14:tracePt t="38028" x="7831138" y="3241675"/>
          <p14:tracePt t="38042" x="7867650" y="3322638"/>
          <p14:tracePt t="38059" x="7920038" y="3429000"/>
          <p14:tracePt t="38077" x="8037513" y="3679825"/>
          <p14:tracePt t="38096" x="8081963" y="3803650"/>
          <p14:tracePt t="38110" x="8108950" y="3911600"/>
          <p14:tracePt t="38127" x="8161338" y="4098925"/>
          <p14:tracePt t="38144" x="8180388" y="4170363"/>
          <p14:tracePt t="38160" x="8215313" y="4330700"/>
          <p14:tracePt t="38176" x="8224838" y="4402138"/>
          <p14:tracePt t="38193" x="8224838" y="4473575"/>
          <p14:tracePt t="38209" x="8224838" y="4581525"/>
          <p14:tracePt t="38226" x="8205788" y="4643438"/>
          <p14:tracePt t="38242" x="8188325" y="4697413"/>
          <p14:tracePt t="38261" x="8126413" y="4857750"/>
          <p14:tracePt t="38279" x="8108950" y="4946650"/>
          <p14:tracePt t="38293" x="8037513" y="5108575"/>
          <p14:tracePt t="38310" x="7991475" y="5180013"/>
          <p14:tracePt t="38327" x="7956550" y="5251450"/>
          <p14:tracePt t="38343" x="7885113" y="5367338"/>
          <p14:tracePt t="38359" x="7858125" y="5419725"/>
          <p14:tracePt t="38376" x="7840663" y="5473700"/>
          <p14:tracePt t="38393" x="7813675" y="5518150"/>
          <p14:tracePt t="38410" x="7804150" y="5527675"/>
          <p14:tracePt t="38427" x="7796213" y="553720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00274" y="56023"/>
            <a:ext cx="4500563" cy="4853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0000CC"/>
                </a:solidFill>
              </a:rPr>
              <a:t>Nucleoprotein metabolism</a:t>
            </a:r>
            <a:endParaRPr lang="en-US" sz="3000" b="1" dirty="0">
              <a:solidFill>
                <a:srgbClr val="0000CC"/>
              </a:solidFill>
            </a:endParaRPr>
          </a:p>
        </p:txBody>
      </p:sp>
      <p:sp>
        <p:nvSpPr>
          <p:cNvPr id="6" name="TextBox 5"/>
          <p:cNvSpPr txBox="1"/>
          <p:nvPr/>
        </p:nvSpPr>
        <p:spPr>
          <a:xfrm>
            <a:off x="521492" y="712470"/>
            <a:ext cx="8165307" cy="4001095"/>
          </a:xfrm>
          <a:prstGeom prst="rect">
            <a:avLst/>
          </a:prstGeom>
          <a:noFill/>
          <a:ln w="28575">
            <a:noFill/>
          </a:ln>
        </p:spPr>
        <p:txBody>
          <a:bodyPr wrap="square" rtlCol="0">
            <a:spAutoFit/>
          </a:bodyPr>
          <a:lstStyle/>
          <a:p>
            <a:r>
              <a:rPr lang="en-US" sz="2600" b="1" dirty="0">
                <a:solidFill>
                  <a:srgbClr val="FF0000"/>
                </a:solidFill>
              </a:rPr>
              <a:t>*Regulation of biosynthesis of purine </a:t>
            </a:r>
            <a:r>
              <a:rPr lang="en-US" sz="2600" b="1" dirty="0" smtClean="0">
                <a:solidFill>
                  <a:srgbClr val="FF0000"/>
                </a:solidFill>
              </a:rPr>
              <a:t>nucleotides:</a:t>
            </a:r>
          </a:p>
          <a:p>
            <a:endParaRPr lang="en-US" sz="1000" dirty="0">
              <a:solidFill>
                <a:srgbClr val="FF0000"/>
              </a:solidFill>
            </a:endParaRPr>
          </a:p>
          <a:p>
            <a:pPr algn="justLow"/>
            <a:r>
              <a:rPr lang="en-US" sz="2600" b="1" dirty="0" smtClean="0"/>
              <a:t>4. Regulation </a:t>
            </a:r>
            <a:r>
              <a:rPr lang="en-US" sz="2600" b="1" dirty="0"/>
              <a:t>of conversion of IMP to ATP and GTP:</a:t>
            </a:r>
            <a:endParaRPr lang="en-US" sz="2600" dirty="0"/>
          </a:p>
          <a:p>
            <a:pPr marL="571500" indent="-342900" algn="justLow">
              <a:buFont typeface="Arial" panose="020B0604020202090204" pitchFamily="34" charset="0"/>
              <a:buChar char="•"/>
            </a:pPr>
            <a:r>
              <a:rPr lang="en-US" sz="2600" dirty="0" smtClean="0"/>
              <a:t>Both AMP &amp; GMP inhibit their own formation by </a:t>
            </a:r>
            <a:r>
              <a:rPr lang="en-US" sz="2600" b="1" dirty="0" smtClean="0"/>
              <a:t>feedback inhibition of </a:t>
            </a:r>
            <a:r>
              <a:rPr lang="en-US" sz="2600" b="1" dirty="0" err="1" smtClean="0"/>
              <a:t>adenylosuccinate</a:t>
            </a:r>
            <a:r>
              <a:rPr lang="en-US" sz="2600" b="1" dirty="0" smtClean="0"/>
              <a:t> </a:t>
            </a:r>
            <a:r>
              <a:rPr lang="en-US" sz="2600" b="1" dirty="0" err="1"/>
              <a:t>synthetase</a:t>
            </a:r>
            <a:r>
              <a:rPr lang="en-US" sz="2600" b="1" dirty="0"/>
              <a:t> </a:t>
            </a:r>
            <a:r>
              <a:rPr lang="en-US" sz="2600" b="1" dirty="0" smtClean="0"/>
              <a:t>&amp; IMP dehydrogenase</a:t>
            </a:r>
            <a:r>
              <a:rPr lang="en-US" sz="2600" dirty="0" smtClean="0"/>
              <a:t>, respectively.</a:t>
            </a:r>
          </a:p>
          <a:p>
            <a:pPr marL="571500" indent="-342900" algn="justLow">
              <a:buFont typeface="Arial" panose="020B0604020202090204" pitchFamily="34" charset="0"/>
              <a:buChar char="•"/>
            </a:pPr>
            <a:endParaRPr lang="en-US" sz="1000" dirty="0" smtClean="0"/>
          </a:p>
          <a:p>
            <a:pPr marL="571500" indent="-342900" algn="justLow">
              <a:buFont typeface="Arial" panose="020B0604020202090204" pitchFamily="34" charset="0"/>
              <a:buChar char="•"/>
            </a:pPr>
            <a:r>
              <a:rPr lang="en-US" sz="2600" dirty="0" smtClean="0"/>
              <a:t>ATP </a:t>
            </a:r>
            <a:r>
              <a:rPr lang="en-US" sz="2600" dirty="0"/>
              <a:t>produces allosteric activation </a:t>
            </a:r>
            <a:r>
              <a:rPr lang="en-US" sz="2600" dirty="0" smtClean="0"/>
              <a:t>of </a:t>
            </a:r>
            <a:r>
              <a:rPr lang="en-US" sz="2600" b="1" dirty="0" smtClean="0"/>
              <a:t>GMP </a:t>
            </a:r>
            <a:r>
              <a:rPr lang="en-US" sz="2600" b="1" dirty="0" err="1" smtClean="0"/>
              <a:t>synthetase</a:t>
            </a:r>
            <a:r>
              <a:rPr lang="en-US" sz="2600" b="1" dirty="0" smtClean="0"/>
              <a:t> </a:t>
            </a:r>
            <a:r>
              <a:rPr lang="en-US" sz="2600" dirty="0" smtClean="0"/>
              <a:t>that </a:t>
            </a:r>
            <a:r>
              <a:rPr lang="en-US" sz="2600" dirty="0"/>
              <a:t>converts XMP to GMP. On the other hand, GTP produces allosteric activation of  </a:t>
            </a:r>
            <a:r>
              <a:rPr lang="en-US" sz="2600" b="1" dirty="0"/>
              <a:t>AS </a:t>
            </a:r>
            <a:r>
              <a:rPr lang="en-US" sz="2600" b="1" dirty="0" err="1"/>
              <a:t>synthetase</a:t>
            </a:r>
            <a:r>
              <a:rPr lang="en-US" sz="2600" b="1" dirty="0"/>
              <a:t>  </a:t>
            </a:r>
            <a:r>
              <a:rPr lang="en-US" sz="2600" dirty="0"/>
              <a:t>that converts IMP to </a:t>
            </a:r>
            <a:r>
              <a:rPr lang="en-US" sz="2600" dirty="0" smtClean="0"/>
              <a:t>AS.</a:t>
            </a:r>
            <a:endParaRPr lang="en-US" sz="2600" dirty="0"/>
          </a:p>
        </p:txBody>
      </p:sp>
    </p:spTree>
    <p:extLst>
      <p:ext uri="{BB962C8B-B14F-4D97-AF65-F5344CB8AC3E}">
        <p14:creationId xmlns:p14="http://schemas.microsoft.com/office/powerpoint/2010/main" val="3600380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aypeeDigital | eBook R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828676"/>
            <a:ext cx="4529137" cy="58864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 Novo Nucleotide Synthesis - Biochemistry - Medbullets Ste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4" y="600075"/>
            <a:ext cx="3871914" cy="625792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700588" y="58492"/>
            <a:ext cx="4229100" cy="54158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CC"/>
                </a:solidFill>
              </a:rPr>
              <a:t>Nucleoprotein metabolism</a:t>
            </a:r>
            <a:endParaRPr lang="en-US" sz="2800" b="1" dirty="0">
              <a:solidFill>
                <a:srgbClr val="0000CC"/>
              </a:solidFill>
            </a:endParaRPr>
          </a:p>
        </p:txBody>
      </p:sp>
      <p:sp>
        <p:nvSpPr>
          <p:cNvPr id="7" name="TextBox 6"/>
          <p:cNvSpPr txBox="1"/>
          <p:nvPr/>
        </p:nvSpPr>
        <p:spPr>
          <a:xfrm>
            <a:off x="300038" y="0"/>
            <a:ext cx="4064796" cy="846386"/>
          </a:xfrm>
          <a:prstGeom prst="rect">
            <a:avLst/>
          </a:prstGeom>
          <a:noFill/>
          <a:ln w="28575">
            <a:noFill/>
          </a:ln>
        </p:spPr>
        <p:txBody>
          <a:bodyPr wrap="square" rtlCol="0">
            <a:spAutoFit/>
          </a:bodyPr>
          <a:lstStyle/>
          <a:p>
            <a:pPr algn="ctr"/>
            <a:r>
              <a:rPr lang="en-US" sz="2400" b="1" dirty="0">
                <a:solidFill>
                  <a:srgbClr val="E20000"/>
                </a:solidFill>
              </a:rPr>
              <a:t>*Regulation of purine nucleotides </a:t>
            </a:r>
            <a:r>
              <a:rPr lang="en-US" sz="2400" b="1" dirty="0" smtClean="0">
                <a:solidFill>
                  <a:srgbClr val="E20000"/>
                </a:solidFill>
              </a:rPr>
              <a:t>biosynthesis</a:t>
            </a:r>
          </a:p>
        </p:txBody>
      </p:sp>
    </p:spTree>
    <p:extLst>
      <p:ext uri="{BB962C8B-B14F-4D97-AF65-F5344CB8AC3E}">
        <p14:creationId xmlns:p14="http://schemas.microsoft.com/office/powerpoint/2010/main" val="1821135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00274" y="56023"/>
            <a:ext cx="4500563" cy="4853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0000CC"/>
                </a:solidFill>
              </a:rPr>
              <a:t>Nucleoprotein metabolism</a:t>
            </a:r>
            <a:endParaRPr lang="en-US" sz="3000" b="1" dirty="0">
              <a:solidFill>
                <a:srgbClr val="0000CC"/>
              </a:solidFill>
            </a:endParaRPr>
          </a:p>
        </p:txBody>
      </p:sp>
      <p:sp>
        <p:nvSpPr>
          <p:cNvPr id="6" name="TextBox 5"/>
          <p:cNvSpPr txBox="1"/>
          <p:nvPr/>
        </p:nvSpPr>
        <p:spPr>
          <a:xfrm>
            <a:off x="521492" y="541409"/>
            <a:ext cx="8165307" cy="5463034"/>
          </a:xfrm>
          <a:prstGeom prst="rect">
            <a:avLst/>
          </a:prstGeom>
          <a:noFill/>
          <a:ln w="28575">
            <a:noFill/>
          </a:ln>
        </p:spPr>
        <p:txBody>
          <a:bodyPr wrap="square" rtlCol="0">
            <a:spAutoFit/>
          </a:bodyPr>
          <a:lstStyle/>
          <a:p>
            <a:r>
              <a:rPr lang="en-US" sz="2500" b="1" dirty="0" smtClean="0">
                <a:solidFill>
                  <a:srgbClr val="FF0000"/>
                </a:solidFill>
              </a:rPr>
              <a:t>Analogue of purine synthesis inhibitors:</a:t>
            </a:r>
            <a:endParaRPr lang="en-US" sz="2500" dirty="0">
              <a:solidFill>
                <a:srgbClr val="FF0000"/>
              </a:solidFill>
            </a:endParaRPr>
          </a:p>
          <a:p>
            <a:pPr algn="justLow"/>
            <a:r>
              <a:rPr lang="en-US" sz="2500" dirty="0" smtClean="0"/>
              <a:t>They act as competitive inhibitors of the naturally occurring nucleotides that are used to synthesize DNA. When wrong bases are incorporated, the DNA becomes functionally inactive. Thereby cell division is arrested.</a:t>
            </a:r>
            <a:r>
              <a:rPr lang="en-US" sz="2500" dirty="0"/>
              <a:t> </a:t>
            </a:r>
            <a:r>
              <a:rPr lang="en-US" sz="2500" dirty="0" smtClean="0"/>
              <a:t>So, they are useful as anticancer drugs. A few examples are:</a:t>
            </a:r>
          </a:p>
          <a:p>
            <a:pPr algn="justLow"/>
            <a:endParaRPr lang="en-US" sz="800" dirty="0" smtClean="0"/>
          </a:p>
          <a:p>
            <a:pPr marL="342900" indent="-342900" algn="justLow">
              <a:buFont typeface="+mj-lt"/>
              <a:buAutoNum type="arabicPeriod"/>
            </a:pPr>
            <a:r>
              <a:rPr lang="en-US" sz="2500" b="1" dirty="0" err="1" smtClean="0">
                <a:solidFill>
                  <a:srgbClr val="0000CC"/>
                </a:solidFill>
              </a:rPr>
              <a:t>Mercaptopurine</a:t>
            </a:r>
            <a:r>
              <a:rPr lang="en-US" sz="2500" dirty="0" smtClean="0">
                <a:solidFill>
                  <a:srgbClr val="0000CC"/>
                </a:solidFill>
              </a:rPr>
              <a:t> </a:t>
            </a:r>
            <a:r>
              <a:rPr lang="en-US" sz="2500" dirty="0" smtClean="0"/>
              <a:t>inhibits conversion of IMP to GMP &amp; AMP</a:t>
            </a:r>
          </a:p>
          <a:p>
            <a:pPr marL="342900" indent="-342900" algn="justLow">
              <a:buFont typeface="+mj-lt"/>
              <a:buAutoNum type="arabicPeriod"/>
            </a:pPr>
            <a:r>
              <a:rPr lang="en-US" sz="2500" b="1" dirty="0" smtClean="0">
                <a:solidFill>
                  <a:srgbClr val="0000CC"/>
                </a:solidFill>
              </a:rPr>
              <a:t>Folate antagonists </a:t>
            </a:r>
            <a:r>
              <a:rPr lang="en-US" sz="2500" dirty="0" smtClean="0"/>
              <a:t>(methotrexate) would affect the reactions involving one carbon group transfer</a:t>
            </a:r>
          </a:p>
          <a:p>
            <a:pPr marL="342900" indent="-342900" algn="justLow">
              <a:buFont typeface="+mj-lt"/>
              <a:buAutoNum type="arabicPeriod"/>
            </a:pPr>
            <a:endParaRPr lang="en-US" sz="800" dirty="0" smtClean="0"/>
          </a:p>
          <a:p>
            <a:pPr marL="342900" indent="-342900" algn="justLow">
              <a:buFont typeface="+mj-lt"/>
              <a:buAutoNum type="arabicPeriod"/>
            </a:pPr>
            <a:r>
              <a:rPr lang="en-US" sz="2500" b="1" dirty="0" err="1" smtClean="0">
                <a:solidFill>
                  <a:srgbClr val="0000CC"/>
                </a:solidFill>
              </a:rPr>
              <a:t>Azaserine</a:t>
            </a:r>
            <a:r>
              <a:rPr lang="en-US" sz="2500" dirty="0" smtClean="0"/>
              <a:t> (</a:t>
            </a:r>
            <a:r>
              <a:rPr lang="en-US" sz="2500" dirty="0" err="1" smtClean="0"/>
              <a:t>diazo</a:t>
            </a:r>
            <a:r>
              <a:rPr lang="en-US" sz="2500" dirty="0" smtClean="0"/>
              <a:t> acetyl-L-serine) is a </a:t>
            </a:r>
            <a:r>
              <a:rPr lang="en-US" sz="2500" b="1" dirty="0" smtClean="0"/>
              <a:t>glutamine antagonist </a:t>
            </a:r>
            <a:r>
              <a:rPr lang="en-US" sz="2500" dirty="0" smtClean="0"/>
              <a:t>and therefore inhibits reactions involving glutamine.</a:t>
            </a:r>
          </a:p>
          <a:p>
            <a:pPr marL="342900" indent="-342900" algn="justLow">
              <a:buFont typeface="+mj-lt"/>
              <a:buAutoNum type="arabicPeriod"/>
            </a:pPr>
            <a:endParaRPr lang="en-US" sz="800" dirty="0" smtClean="0"/>
          </a:p>
          <a:p>
            <a:pPr marL="342900" indent="-342900" algn="justLow">
              <a:buFont typeface="+mj-lt"/>
              <a:buAutoNum type="arabicPeriod"/>
            </a:pPr>
            <a:r>
              <a:rPr lang="en-US" sz="2500" b="1" dirty="0" smtClean="0">
                <a:solidFill>
                  <a:srgbClr val="0000CC"/>
                </a:solidFill>
              </a:rPr>
              <a:t>Other</a:t>
            </a:r>
            <a:r>
              <a:rPr lang="en-US" sz="2500" dirty="0" smtClean="0">
                <a:solidFill>
                  <a:srgbClr val="0000CC"/>
                </a:solidFill>
              </a:rPr>
              <a:t> </a:t>
            </a:r>
            <a:r>
              <a:rPr lang="en-US" sz="2500" dirty="0" smtClean="0"/>
              <a:t>synthetic nucleotide analogues used as anticancer agents are 6-thio guanine and 8-aza guanine.</a:t>
            </a:r>
          </a:p>
        </p:txBody>
      </p:sp>
    </p:spTree>
    <p:extLst>
      <p:ext uri="{BB962C8B-B14F-4D97-AF65-F5344CB8AC3E}">
        <p14:creationId xmlns:p14="http://schemas.microsoft.com/office/powerpoint/2010/main" val="1921822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85788" y="570373"/>
            <a:ext cx="3082527" cy="35831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0000CC"/>
                </a:solidFill>
              </a:rPr>
              <a:t>Purine catabolism</a:t>
            </a:r>
            <a:endParaRPr lang="en-US" sz="3000" b="1" dirty="0">
              <a:solidFill>
                <a:srgbClr val="0000CC"/>
              </a:solidFill>
            </a:endParaRPr>
          </a:p>
        </p:txBody>
      </p:sp>
      <p:sp>
        <p:nvSpPr>
          <p:cNvPr id="6" name="TextBox 5"/>
          <p:cNvSpPr txBox="1"/>
          <p:nvPr/>
        </p:nvSpPr>
        <p:spPr>
          <a:xfrm>
            <a:off x="482202" y="928688"/>
            <a:ext cx="8165307" cy="5909310"/>
          </a:xfrm>
          <a:prstGeom prst="rect">
            <a:avLst/>
          </a:prstGeom>
          <a:noFill/>
          <a:ln w="28575">
            <a:noFill/>
          </a:ln>
        </p:spPr>
        <p:txBody>
          <a:bodyPr wrap="square" rtlCol="0">
            <a:spAutoFit/>
          </a:bodyPr>
          <a:lstStyle/>
          <a:p>
            <a:pPr algn="justLow"/>
            <a:r>
              <a:rPr lang="en-US" sz="2500" b="1" dirty="0">
                <a:solidFill>
                  <a:srgbClr val="C00000"/>
                </a:solidFill>
              </a:rPr>
              <a:t>Uric acid </a:t>
            </a:r>
            <a:r>
              <a:rPr lang="en-US" sz="2500" dirty="0"/>
              <a:t>is the end product of purine catabolism in humans. </a:t>
            </a:r>
            <a:r>
              <a:rPr lang="en-US" sz="2500" b="1" u="sng" dirty="0">
                <a:solidFill>
                  <a:srgbClr val="C00000"/>
                </a:solidFill>
              </a:rPr>
              <a:t>In the </a:t>
            </a:r>
            <a:r>
              <a:rPr lang="en-US" sz="2500" b="1" u="sng" dirty="0" smtClean="0">
                <a:solidFill>
                  <a:srgbClr val="C00000"/>
                </a:solidFill>
              </a:rPr>
              <a:t>tissues</a:t>
            </a:r>
            <a:r>
              <a:rPr lang="en-US" sz="2500" dirty="0" smtClean="0"/>
              <a:t>:</a:t>
            </a:r>
          </a:p>
          <a:p>
            <a:pPr marL="342900" indent="-342900" algn="justLow">
              <a:buFont typeface="Arial" panose="020B0604020202090204" pitchFamily="34" charset="0"/>
              <a:buChar char="•"/>
            </a:pPr>
            <a:r>
              <a:rPr lang="en-US" sz="2500" dirty="0" smtClean="0"/>
              <a:t>Nucleic acids </a:t>
            </a:r>
            <a:r>
              <a:rPr lang="en-US" sz="2500" dirty="0"/>
              <a:t>are </a:t>
            </a:r>
            <a:r>
              <a:rPr lang="en-US" sz="2500" dirty="0" smtClean="0"/>
              <a:t>hydrolyzed </a:t>
            </a:r>
            <a:r>
              <a:rPr lang="en-US" sz="2500" dirty="0"/>
              <a:t>to </a:t>
            </a:r>
            <a:r>
              <a:rPr lang="en-US" sz="2500" dirty="0" smtClean="0"/>
              <a:t>nucleosides</a:t>
            </a:r>
          </a:p>
          <a:p>
            <a:pPr marL="342900" indent="-342900" algn="justLow">
              <a:buFont typeface="Arial" panose="020B0604020202090204" pitchFamily="34" charset="0"/>
              <a:buChar char="•"/>
            </a:pPr>
            <a:r>
              <a:rPr lang="en-US" sz="2500" dirty="0" smtClean="0"/>
              <a:t>Adenosine </a:t>
            </a:r>
            <a:r>
              <a:rPr lang="en-US" sz="2500" dirty="0"/>
              <a:t>is catabolized to </a:t>
            </a:r>
            <a:r>
              <a:rPr lang="en-US" sz="2500" dirty="0" smtClean="0"/>
              <a:t>hypoxanthine</a:t>
            </a:r>
          </a:p>
          <a:p>
            <a:pPr marL="342900" indent="-342900" algn="justLow">
              <a:buFont typeface="Arial" panose="020B0604020202090204" pitchFamily="34" charset="0"/>
              <a:buChar char="•"/>
            </a:pPr>
            <a:r>
              <a:rPr lang="en-US" sz="2500" dirty="0" err="1" smtClean="0"/>
              <a:t>Guanosine</a:t>
            </a:r>
            <a:r>
              <a:rPr lang="en-US" sz="2500" dirty="0" smtClean="0"/>
              <a:t> </a:t>
            </a:r>
            <a:r>
              <a:rPr lang="en-US" sz="2500" dirty="0"/>
              <a:t>is catabolized </a:t>
            </a:r>
            <a:r>
              <a:rPr lang="en-US" sz="2500" dirty="0" smtClean="0"/>
              <a:t>to </a:t>
            </a:r>
            <a:r>
              <a:rPr lang="en-US" sz="2500" dirty="0"/>
              <a:t>xanthine. </a:t>
            </a:r>
            <a:endParaRPr lang="en-US" sz="1000" dirty="0"/>
          </a:p>
          <a:p>
            <a:pPr algn="justLow"/>
            <a:r>
              <a:rPr lang="en-US" sz="2500" b="1" u="sng" dirty="0" smtClean="0">
                <a:solidFill>
                  <a:srgbClr val="C00000"/>
                </a:solidFill>
              </a:rPr>
              <a:t>In </a:t>
            </a:r>
            <a:r>
              <a:rPr lang="en-US" sz="2500" b="1" u="sng" dirty="0">
                <a:solidFill>
                  <a:srgbClr val="C00000"/>
                </a:solidFill>
              </a:rPr>
              <a:t>the </a:t>
            </a:r>
            <a:r>
              <a:rPr lang="en-US" sz="2500" b="1" u="sng" dirty="0" smtClean="0">
                <a:solidFill>
                  <a:srgbClr val="C00000"/>
                </a:solidFill>
              </a:rPr>
              <a:t>liver:</a:t>
            </a:r>
          </a:p>
          <a:p>
            <a:pPr marL="342900" indent="-342900" algn="justLow">
              <a:buFont typeface="Arial" panose="020B0604020202090204" pitchFamily="34" charset="0"/>
              <a:buChar char="•"/>
            </a:pPr>
            <a:r>
              <a:rPr lang="en-US" sz="2500" dirty="0" smtClean="0"/>
              <a:t>Hypoxanthine gives </a:t>
            </a:r>
            <a:r>
              <a:rPr lang="en-US" sz="2500" dirty="0"/>
              <a:t>xanthine by </a:t>
            </a:r>
            <a:r>
              <a:rPr lang="en-US" sz="2500" b="1" dirty="0"/>
              <a:t>xanthine oxidase </a:t>
            </a:r>
            <a:r>
              <a:rPr lang="en-US" sz="2500" dirty="0"/>
              <a:t>which is oxidized to uric acid. </a:t>
            </a:r>
            <a:endParaRPr lang="en-US" sz="1000" dirty="0"/>
          </a:p>
          <a:p>
            <a:pPr marL="342900" indent="-342900" algn="justLow">
              <a:buFont typeface="Arial" panose="020B0604020202090204" pitchFamily="34" charset="0"/>
              <a:buChar char="•"/>
            </a:pPr>
            <a:r>
              <a:rPr lang="en-US" sz="2500" dirty="0" smtClean="0"/>
              <a:t>Uric </a:t>
            </a:r>
            <a:r>
              <a:rPr lang="en-US" sz="2500" dirty="0"/>
              <a:t>acid goes via blood to be excreted by </a:t>
            </a:r>
            <a:r>
              <a:rPr lang="en-US" sz="2500" dirty="0" smtClean="0"/>
              <a:t>kidneys </a:t>
            </a:r>
            <a:r>
              <a:rPr lang="en-US" sz="2500" dirty="0"/>
              <a:t>in </a:t>
            </a:r>
            <a:r>
              <a:rPr lang="en-US" sz="2500" dirty="0" smtClean="0"/>
              <a:t>urine</a:t>
            </a:r>
            <a:r>
              <a:rPr lang="en-US" sz="2500" dirty="0"/>
              <a:t>. </a:t>
            </a:r>
            <a:endParaRPr lang="en-US" sz="2500" dirty="0" smtClean="0"/>
          </a:p>
          <a:p>
            <a:pPr algn="justLow"/>
            <a:r>
              <a:rPr lang="en-US" sz="2500" dirty="0" smtClean="0"/>
              <a:t>In </a:t>
            </a:r>
            <a:r>
              <a:rPr lang="en-US" sz="2500" dirty="0"/>
              <a:t>lower animals (not in humans) uric acid is further oxidized to </a:t>
            </a:r>
            <a:r>
              <a:rPr lang="en-US" sz="2500" dirty="0" err="1"/>
              <a:t>allantoin</a:t>
            </a:r>
            <a:r>
              <a:rPr lang="en-US" sz="2500" dirty="0"/>
              <a:t> by </a:t>
            </a:r>
            <a:r>
              <a:rPr lang="en-US" sz="2500" dirty="0" err="1"/>
              <a:t>uricase</a:t>
            </a:r>
            <a:r>
              <a:rPr lang="en-US" sz="2500" dirty="0"/>
              <a:t> </a:t>
            </a:r>
            <a:r>
              <a:rPr lang="en-US" sz="2500" dirty="0" smtClean="0"/>
              <a:t>enzyme.</a:t>
            </a:r>
            <a:endParaRPr lang="en-US" sz="1000" dirty="0" smtClean="0"/>
          </a:p>
          <a:p>
            <a:r>
              <a:rPr lang="en-US" sz="2500" b="1" dirty="0">
                <a:solidFill>
                  <a:srgbClr val="C00000"/>
                </a:solidFill>
              </a:rPr>
              <a:t>Serum uric acid </a:t>
            </a:r>
            <a:r>
              <a:rPr lang="en-US" sz="2500" b="1" dirty="0" smtClean="0">
                <a:solidFill>
                  <a:srgbClr val="C00000"/>
                </a:solidFill>
              </a:rPr>
              <a:t>level: </a:t>
            </a:r>
            <a:endParaRPr lang="en-US" sz="2500" dirty="0" smtClean="0"/>
          </a:p>
          <a:p>
            <a:r>
              <a:rPr lang="en-US" sz="2600" dirty="0" smtClean="0"/>
              <a:t>male</a:t>
            </a:r>
            <a:r>
              <a:rPr lang="en-US" sz="2600" dirty="0"/>
              <a:t>:  3-7 </a:t>
            </a:r>
            <a:r>
              <a:rPr lang="en-US" sz="2600" dirty="0" smtClean="0"/>
              <a:t>mg/dl,            female</a:t>
            </a:r>
            <a:r>
              <a:rPr lang="en-US" sz="2600" dirty="0"/>
              <a:t>:  2-6 </a:t>
            </a:r>
            <a:r>
              <a:rPr lang="en-US" sz="2600" dirty="0" smtClean="0"/>
              <a:t>mg/dl</a:t>
            </a:r>
          </a:p>
          <a:p>
            <a:r>
              <a:rPr lang="en-US" sz="2600" dirty="0" smtClean="0"/>
              <a:t>Urinary uric </a:t>
            </a:r>
            <a:r>
              <a:rPr lang="en-US" sz="2600" dirty="0"/>
              <a:t>acid level</a:t>
            </a:r>
            <a:r>
              <a:rPr lang="en-US" sz="2600" dirty="0" smtClean="0"/>
              <a:t>: 0.3 – 0.7 g / d</a:t>
            </a:r>
          </a:p>
          <a:p>
            <a:r>
              <a:rPr lang="en-US" sz="2600" dirty="0" smtClean="0"/>
              <a:t>Uric acid is sparingly soluble in water</a:t>
            </a:r>
            <a:endParaRPr lang="en-US" sz="2600" dirty="0"/>
          </a:p>
        </p:txBody>
      </p:sp>
      <p:sp>
        <p:nvSpPr>
          <p:cNvPr id="7" name="Rounded Rectangle 6"/>
          <p:cNvSpPr/>
          <p:nvPr/>
        </p:nvSpPr>
        <p:spPr>
          <a:xfrm>
            <a:off x="2314574" y="41734"/>
            <a:ext cx="4357690" cy="4853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smtClean="0">
                <a:solidFill>
                  <a:srgbClr val="0000CC"/>
                </a:solidFill>
              </a:rPr>
              <a:t>Nucleoprotein metabolism</a:t>
            </a:r>
            <a:endParaRPr lang="en-US" sz="2900" b="1" dirty="0">
              <a:solidFill>
                <a:srgbClr val="0000CC"/>
              </a:solidFill>
            </a:endParaRPr>
          </a:p>
        </p:txBody>
      </p:sp>
    </p:spTree>
    <p:extLst>
      <p:ext uri="{BB962C8B-B14F-4D97-AF65-F5344CB8AC3E}">
        <p14:creationId xmlns:p14="http://schemas.microsoft.com/office/powerpoint/2010/main" val="1145109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aypeeDigital | eBook R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971941"/>
            <a:ext cx="8543925" cy="572731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314574" y="41734"/>
            <a:ext cx="4357690" cy="4853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smtClean="0">
                <a:solidFill>
                  <a:srgbClr val="0000CC"/>
                </a:solidFill>
              </a:rPr>
              <a:t>Nucleoprotein metabolism</a:t>
            </a:r>
            <a:endParaRPr lang="en-US" sz="2900" b="1" dirty="0">
              <a:solidFill>
                <a:srgbClr val="0000CC"/>
              </a:solidFill>
            </a:endParaRPr>
          </a:p>
        </p:txBody>
      </p:sp>
      <p:sp>
        <p:nvSpPr>
          <p:cNvPr id="7" name="Rounded Rectangle 6"/>
          <p:cNvSpPr/>
          <p:nvPr/>
        </p:nvSpPr>
        <p:spPr>
          <a:xfrm>
            <a:off x="585788" y="570373"/>
            <a:ext cx="3082527" cy="35831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0000CC"/>
                </a:solidFill>
              </a:rPr>
              <a:t>Purine catabolism</a:t>
            </a:r>
            <a:endParaRPr lang="en-US" sz="3000" b="1" dirty="0">
              <a:solidFill>
                <a:srgbClr val="0000CC"/>
              </a:solidFill>
            </a:endParaRPr>
          </a:p>
        </p:txBody>
      </p:sp>
      <p:sp>
        <p:nvSpPr>
          <p:cNvPr id="5" name="TextBox 4"/>
          <p:cNvSpPr txBox="1"/>
          <p:nvPr/>
        </p:nvSpPr>
        <p:spPr>
          <a:xfrm>
            <a:off x="585787" y="3200399"/>
            <a:ext cx="3082527" cy="428625"/>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771525" y="3060768"/>
            <a:ext cx="2896789" cy="707886"/>
          </a:xfrm>
          <a:prstGeom prst="rect">
            <a:avLst/>
          </a:prstGeom>
          <a:noFill/>
        </p:spPr>
        <p:txBody>
          <a:bodyPr wrap="square" rtlCol="0">
            <a:spAutoFit/>
          </a:bodyPr>
          <a:lstStyle/>
          <a:p>
            <a:pPr algn="ctr"/>
            <a:r>
              <a:rPr lang="en-US" sz="2000" b="1" dirty="0" smtClean="0">
                <a:solidFill>
                  <a:srgbClr val="C00000"/>
                </a:solidFill>
              </a:rPr>
              <a:t>Adenosine </a:t>
            </a:r>
            <a:r>
              <a:rPr lang="en-US" sz="2000" b="1" dirty="0" err="1" smtClean="0">
                <a:solidFill>
                  <a:srgbClr val="C00000"/>
                </a:solidFill>
              </a:rPr>
              <a:t>deaminase</a:t>
            </a:r>
            <a:r>
              <a:rPr lang="en-US" sz="2000" b="1" dirty="0" smtClean="0">
                <a:solidFill>
                  <a:srgbClr val="C00000"/>
                </a:solidFill>
              </a:rPr>
              <a:t> </a:t>
            </a:r>
          </a:p>
          <a:p>
            <a:pPr algn="ctr"/>
            <a:r>
              <a:rPr lang="en-US" sz="2000" b="1" dirty="0" smtClean="0">
                <a:solidFill>
                  <a:srgbClr val="C00000"/>
                </a:solidFill>
              </a:rPr>
              <a:t>(ADA)</a:t>
            </a:r>
            <a:endParaRPr lang="en-US" sz="2000" b="1" dirty="0">
              <a:solidFill>
                <a:srgbClr val="C00000"/>
              </a:solidFill>
            </a:endParaRPr>
          </a:p>
        </p:txBody>
      </p:sp>
      <p:sp>
        <p:nvSpPr>
          <p:cNvPr id="10" name="TextBox 9"/>
          <p:cNvSpPr txBox="1"/>
          <p:nvPr/>
        </p:nvSpPr>
        <p:spPr>
          <a:xfrm>
            <a:off x="58936" y="1732228"/>
            <a:ext cx="3082527" cy="428625"/>
          </a:xfrm>
          <a:prstGeom prst="rect">
            <a:avLst/>
          </a:prstGeom>
          <a:solidFill>
            <a:schemeClr val="bg1"/>
          </a:solidFill>
        </p:spPr>
        <p:txBody>
          <a:bodyPr wrap="square" rtlCol="0">
            <a:spAutoFit/>
          </a:bodyPr>
          <a:lstStyle/>
          <a:p>
            <a:endParaRPr lang="en-US" dirty="0"/>
          </a:p>
        </p:txBody>
      </p:sp>
      <p:cxnSp>
        <p:nvCxnSpPr>
          <p:cNvPr id="16" name="Straight Arrow Connector 15"/>
          <p:cNvCxnSpPr/>
          <p:nvPr/>
        </p:nvCxnSpPr>
        <p:spPr>
          <a:xfrm flipH="1">
            <a:off x="3917827" y="2213780"/>
            <a:ext cx="318266" cy="0"/>
          </a:xfrm>
          <a:prstGeom prst="straightConnector1">
            <a:avLst/>
          </a:prstGeom>
          <a:ln w="38100">
            <a:solidFill>
              <a:srgbClr val="0000A4"/>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82636" y="3917489"/>
            <a:ext cx="3868592" cy="389563"/>
          </a:xfrm>
          <a:prstGeom prst="rect">
            <a:avLst/>
          </a:prstGeom>
          <a:solidFill>
            <a:schemeClr val="bg1"/>
          </a:solidFill>
        </p:spPr>
        <p:txBody>
          <a:bodyPr wrap="square" rtlCol="0">
            <a:spAutoFit/>
          </a:bodyPr>
          <a:lstStyle/>
          <a:p>
            <a:endParaRPr lang="en-US" dirty="0"/>
          </a:p>
        </p:txBody>
      </p:sp>
      <p:sp>
        <p:nvSpPr>
          <p:cNvPr id="18" name="TextBox 17"/>
          <p:cNvSpPr txBox="1"/>
          <p:nvPr/>
        </p:nvSpPr>
        <p:spPr>
          <a:xfrm>
            <a:off x="3982636" y="3917489"/>
            <a:ext cx="3868592" cy="669414"/>
          </a:xfrm>
          <a:prstGeom prst="rect">
            <a:avLst/>
          </a:prstGeom>
          <a:noFill/>
        </p:spPr>
        <p:txBody>
          <a:bodyPr wrap="square" rtlCol="0">
            <a:spAutoFit/>
          </a:bodyPr>
          <a:lstStyle/>
          <a:p>
            <a:pPr algn="ctr"/>
            <a:r>
              <a:rPr lang="en-US" sz="1950" b="1" dirty="0" smtClean="0">
                <a:solidFill>
                  <a:srgbClr val="C00000"/>
                </a:solidFill>
              </a:rPr>
              <a:t>Purine nucleoside </a:t>
            </a:r>
            <a:r>
              <a:rPr lang="en-US" sz="1950" b="1" dirty="0" err="1" smtClean="0">
                <a:solidFill>
                  <a:srgbClr val="C00000"/>
                </a:solidFill>
              </a:rPr>
              <a:t>phosphorylase</a:t>
            </a:r>
            <a:endParaRPr lang="en-US" sz="1950" b="1" dirty="0" smtClean="0">
              <a:solidFill>
                <a:srgbClr val="C00000"/>
              </a:solidFill>
            </a:endParaRPr>
          </a:p>
          <a:p>
            <a:pPr algn="ctr"/>
            <a:r>
              <a:rPr lang="en-US" b="1" dirty="0" smtClean="0">
                <a:solidFill>
                  <a:srgbClr val="C00000"/>
                </a:solidFill>
              </a:rPr>
              <a:t>         (PNP)</a:t>
            </a:r>
            <a:endParaRPr lang="en-US" b="1" dirty="0">
              <a:solidFill>
                <a:srgbClr val="C00000"/>
              </a:solidFill>
            </a:endParaRPr>
          </a:p>
        </p:txBody>
      </p:sp>
      <p:cxnSp>
        <p:nvCxnSpPr>
          <p:cNvPr id="24" name="Straight Arrow Connector 23"/>
          <p:cNvCxnSpPr/>
          <p:nvPr/>
        </p:nvCxnSpPr>
        <p:spPr>
          <a:xfrm flipH="1">
            <a:off x="3917827" y="4115035"/>
            <a:ext cx="277655" cy="1"/>
          </a:xfrm>
          <a:prstGeom prst="straightConnector1">
            <a:avLst/>
          </a:prstGeom>
          <a:ln w="38100">
            <a:solidFill>
              <a:srgbClr val="0000A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662755" y="4156073"/>
            <a:ext cx="268275" cy="0"/>
          </a:xfrm>
          <a:prstGeom prst="straightConnector1">
            <a:avLst/>
          </a:prstGeom>
          <a:ln w="38100">
            <a:solidFill>
              <a:srgbClr val="0000A4"/>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71463" y="2761252"/>
            <a:ext cx="1201077" cy="369332"/>
          </a:xfrm>
          <a:prstGeom prst="rect">
            <a:avLst/>
          </a:prstGeom>
          <a:solidFill>
            <a:schemeClr val="bg1"/>
          </a:solidFill>
        </p:spPr>
        <p:txBody>
          <a:bodyPr wrap="square" rtlCol="0">
            <a:spAutoFit/>
          </a:bodyPr>
          <a:lstStyle/>
          <a:p>
            <a:endParaRPr lang="en-US" dirty="0"/>
          </a:p>
        </p:txBody>
      </p:sp>
      <p:sp>
        <p:nvSpPr>
          <p:cNvPr id="37" name="TextBox 36"/>
          <p:cNvSpPr txBox="1"/>
          <p:nvPr/>
        </p:nvSpPr>
        <p:spPr>
          <a:xfrm>
            <a:off x="153105" y="2797777"/>
            <a:ext cx="1568818" cy="400110"/>
          </a:xfrm>
          <a:prstGeom prst="rect">
            <a:avLst/>
          </a:prstGeom>
          <a:noFill/>
        </p:spPr>
        <p:txBody>
          <a:bodyPr wrap="square" rtlCol="0">
            <a:spAutoFit/>
          </a:bodyPr>
          <a:lstStyle/>
          <a:p>
            <a:pPr algn="ctr"/>
            <a:r>
              <a:rPr lang="en-US" sz="2000" b="1" dirty="0" smtClean="0"/>
              <a:t>Adenosine </a:t>
            </a:r>
            <a:endParaRPr lang="en-US" sz="2000" b="1" dirty="0"/>
          </a:p>
        </p:txBody>
      </p:sp>
      <p:sp>
        <p:nvSpPr>
          <p:cNvPr id="36" name="TextBox 35"/>
          <p:cNvSpPr txBox="1"/>
          <p:nvPr/>
        </p:nvSpPr>
        <p:spPr>
          <a:xfrm>
            <a:off x="3141463" y="2885075"/>
            <a:ext cx="915191" cy="276999"/>
          </a:xfrm>
          <a:prstGeom prst="rect">
            <a:avLst/>
          </a:prstGeom>
          <a:solidFill>
            <a:schemeClr val="bg1"/>
          </a:solidFill>
        </p:spPr>
        <p:txBody>
          <a:bodyPr wrap="square" rtlCol="0">
            <a:spAutoFit/>
          </a:bodyPr>
          <a:lstStyle/>
          <a:p>
            <a:endParaRPr lang="en-US" sz="1200" dirty="0"/>
          </a:p>
        </p:txBody>
      </p:sp>
      <p:sp>
        <p:nvSpPr>
          <p:cNvPr id="40" name="TextBox 39"/>
          <p:cNvSpPr txBox="1"/>
          <p:nvPr/>
        </p:nvSpPr>
        <p:spPr>
          <a:xfrm>
            <a:off x="2726642" y="2796367"/>
            <a:ext cx="1568818" cy="400110"/>
          </a:xfrm>
          <a:prstGeom prst="rect">
            <a:avLst/>
          </a:prstGeom>
          <a:noFill/>
        </p:spPr>
        <p:txBody>
          <a:bodyPr wrap="square" rtlCol="0">
            <a:spAutoFit/>
          </a:bodyPr>
          <a:lstStyle/>
          <a:p>
            <a:pPr algn="ctr"/>
            <a:r>
              <a:rPr lang="en-US" sz="2000" b="1" dirty="0" err="1" smtClean="0"/>
              <a:t>Inosine</a:t>
            </a:r>
            <a:r>
              <a:rPr lang="en-US" sz="2000" b="1" dirty="0" smtClean="0"/>
              <a:t>  </a:t>
            </a:r>
            <a:endParaRPr lang="en-US" sz="2000" b="1" dirty="0"/>
          </a:p>
        </p:txBody>
      </p:sp>
      <p:sp>
        <p:nvSpPr>
          <p:cNvPr id="14" name="TextBox 13"/>
          <p:cNvSpPr txBox="1"/>
          <p:nvPr/>
        </p:nvSpPr>
        <p:spPr>
          <a:xfrm>
            <a:off x="3314700" y="4914900"/>
            <a:ext cx="2043113" cy="238527"/>
          </a:xfrm>
          <a:prstGeom prst="rect">
            <a:avLst/>
          </a:prstGeom>
          <a:solidFill>
            <a:schemeClr val="bg1"/>
          </a:solidFill>
        </p:spPr>
        <p:txBody>
          <a:bodyPr wrap="square" rtlCol="0">
            <a:spAutoFit/>
          </a:bodyPr>
          <a:lstStyle/>
          <a:p>
            <a:endParaRPr lang="en-US" sz="950" dirty="0"/>
          </a:p>
        </p:txBody>
      </p:sp>
      <p:sp>
        <p:nvSpPr>
          <p:cNvPr id="15" name="TextBox 14"/>
          <p:cNvSpPr txBox="1"/>
          <p:nvPr/>
        </p:nvSpPr>
        <p:spPr>
          <a:xfrm>
            <a:off x="5800725" y="5414963"/>
            <a:ext cx="2050503" cy="246221"/>
          </a:xfrm>
          <a:prstGeom prst="rect">
            <a:avLst/>
          </a:prstGeom>
          <a:solidFill>
            <a:schemeClr val="bg1"/>
          </a:solidFill>
        </p:spPr>
        <p:txBody>
          <a:bodyPr wrap="square" rtlCol="0">
            <a:spAutoFit/>
          </a:bodyPr>
          <a:lstStyle/>
          <a:p>
            <a:endParaRPr lang="en-US" sz="1000" dirty="0"/>
          </a:p>
        </p:txBody>
      </p:sp>
      <p:sp>
        <p:nvSpPr>
          <p:cNvPr id="29" name="TextBox 28"/>
          <p:cNvSpPr txBox="1"/>
          <p:nvPr/>
        </p:nvSpPr>
        <p:spPr>
          <a:xfrm>
            <a:off x="5710441" y="5321388"/>
            <a:ext cx="2050503" cy="400110"/>
          </a:xfrm>
          <a:prstGeom prst="rect">
            <a:avLst/>
          </a:prstGeom>
          <a:noFill/>
        </p:spPr>
        <p:txBody>
          <a:bodyPr wrap="square" rtlCol="0">
            <a:spAutoFit/>
          </a:bodyPr>
          <a:lstStyle/>
          <a:p>
            <a:r>
              <a:rPr lang="en-US" sz="2000" b="1" dirty="0" smtClean="0">
                <a:solidFill>
                  <a:srgbClr val="C00000"/>
                </a:solidFill>
              </a:rPr>
              <a:t>Xanthine oxidase</a:t>
            </a:r>
            <a:endParaRPr lang="en-US" sz="2000" b="1" dirty="0">
              <a:solidFill>
                <a:srgbClr val="C00000"/>
              </a:solidFill>
            </a:endParaRPr>
          </a:p>
        </p:txBody>
      </p:sp>
      <p:sp>
        <p:nvSpPr>
          <p:cNvPr id="19" name="TextBox 18"/>
          <p:cNvSpPr txBox="1"/>
          <p:nvPr/>
        </p:nvSpPr>
        <p:spPr>
          <a:xfrm>
            <a:off x="3314700" y="4914900"/>
            <a:ext cx="1885950" cy="423118"/>
          </a:xfrm>
          <a:prstGeom prst="rect">
            <a:avLst/>
          </a:prstGeom>
          <a:solidFill>
            <a:schemeClr val="bg1"/>
          </a:solidFill>
        </p:spPr>
        <p:txBody>
          <a:bodyPr wrap="square" rtlCol="0">
            <a:spAutoFit/>
          </a:bodyPr>
          <a:lstStyle/>
          <a:p>
            <a:endParaRPr lang="en-US" dirty="0"/>
          </a:p>
        </p:txBody>
      </p:sp>
      <p:sp>
        <p:nvSpPr>
          <p:cNvPr id="31" name="TextBox 30"/>
          <p:cNvSpPr txBox="1"/>
          <p:nvPr/>
        </p:nvSpPr>
        <p:spPr>
          <a:xfrm>
            <a:off x="3393525" y="4803927"/>
            <a:ext cx="2523407" cy="400110"/>
          </a:xfrm>
          <a:prstGeom prst="rect">
            <a:avLst/>
          </a:prstGeom>
          <a:noFill/>
        </p:spPr>
        <p:txBody>
          <a:bodyPr wrap="square" rtlCol="0">
            <a:spAutoFit/>
          </a:bodyPr>
          <a:lstStyle/>
          <a:p>
            <a:pPr algn="ctr"/>
            <a:r>
              <a:rPr lang="en-US" sz="2000" b="1" dirty="0" smtClean="0">
                <a:solidFill>
                  <a:srgbClr val="C00000"/>
                </a:solidFill>
              </a:rPr>
              <a:t>Xanthine oxidase</a:t>
            </a:r>
            <a:endParaRPr lang="en-US" sz="2000" b="1" dirty="0">
              <a:solidFill>
                <a:srgbClr val="C00000"/>
              </a:solidFill>
            </a:endParaRPr>
          </a:p>
        </p:txBody>
      </p:sp>
      <p:cxnSp>
        <p:nvCxnSpPr>
          <p:cNvPr id="33" name="Straight Arrow Connector 32"/>
          <p:cNvCxnSpPr/>
          <p:nvPr/>
        </p:nvCxnSpPr>
        <p:spPr>
          <a:xfrm>
            <a:off x="6839611" y="2209275"/>
            <a:ext cx="268275" cy="0"/>
          </a:xfrm>
          <a:prstGeom prst="straightConnector1">
            <a:avLst/>
          </a:prstGeom>
          <a:ln w="38100">
            <a:solidFill>
              <a:srgbClr val="0000A4"/>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14574" y="4586903"/>
            <a:ext cx="1921519" cy="323165"/>
          </a:xfrm>
          <a:prstGeom prst="rect">
            <a:avLst/>
          </a:prstGeom>
          <a:solidFill>
            <a:schemeClr val="bg1"/>
          </a:solidFill>
        </p:spPr>
        <p:txBody>
          <a:bodyPr wrap="square" rtlCol="0">
            <a:spAutoFit/>
          </a:bodyPr>
          <a:lstStyle/>
          <a:p>
            <a:endParaRPr lang="en-US" sz="1500" dirty="0"/>
          </a:p>
        </p:txBody>
      </p:sp>
      <p:sp>
        <p:nvSpPr>
          <p:cNvPr id="22" name="TextBox 21"/>
          <p:cNvSpPr txBox="1"/>
          <p:nvPr/>
        </p:nvSpPr>
        <p:spPr>
          <a:xfrm>
            <a:off x="2457450" y="4803927"/>
            <a:ext cx="557213" cy="534091"/>
          </a:xfrm>
          <a:prstGeom prst="rect">
            <a:avLst/>
          </a:prstGeom>
          <a:solidFill>
            <a:schemeClr val="bg1"/>
          </a:solidFill>
        </p:spPr>
        <p:txBody>
          <a:bodyPr wrap="square" rtlCol="0">
            <a:spAutoFit/>
          </a:bodyPr>
          <a:lstStyle/>
          <a:p>
            <a:endParaRPr lang="en-US" dirty="0"/>
          </a:p>
        </p:txBody>
      </p:sp>
      <p:sp>
        <p:nvSpPr>
          <p:cNvPr id="38" name="TextBox 37"/>
          <p:cNvSpPr txBox="1"/>
          <p:nvPr/>
        </p:nvSpPr>
        <p:spPr>
          <a:xfrm>
            <a:off x="2598418" y="4583576"/>
            <a:ext cx="1780551" cy="400110"/>
          </a:xfrm>
          <a:prstGeom prst="rect">
            <a:avLst/>
          </a:prstGeom>
          <a:noFill/>
        </p:spPr>
        <p:txBody>
          <a:bodyPr wrap="square" rtlCol="0">
            <a:spAutoFit/>
          </a:bodyPr>
          <a:lstStyle/>
          <a:p>
            <a:pPr algn="ctr"/>
            <a:r>
              <a:rPr lang="en-US" sz="2000" b="1" dirty="0" smtClean="0"/>
              <a:t>Hypoxanthine</a:t>
            </a:r>
            <a:endParaRPr lang="en-US" sz="2000" b="1" dirty="0"/>
          </a:p>
        </p:txBody>
      </p:sp>
      <p:sp>
        <p:nvSpPr>
          <p:cNvPr id="25" name="TextBox 24"/>
          <p:cNvSpPr txBox="1"/>
          <p:nvPr/>
        </p:nvSpPr>
        <p:spPr>
          <a:xfrm>
            <a:off x="5222081" y="4650114"/>
            <a:ext cx="1157288" cy="261610"/>
          </a:xfrm>
          <a:prstGeom prst="rect">
            <a:avLst/>
          </a:prstGeom>
          <a:solidFill>
            <a:schemeClr val="bg1"/>
          </a:solidFill>
        </p:spPr>
        <p:txBody>
          <a:bodyPr wrap="square" rtlCol="0">
            <a:spAutoFit/>
          </a:bodyPr>
          <a:lstStyle/>
          <a:p>
            <a:endParaRPr lang="en-US" sz="1100" dirty="0"/>
          </a:p>
        </p:txBody>
      </p:sp>
      <p:sp>
        <p:nvSpPr>
          <p:cNvPr id="41" name="TextBox 40"/>
          <p:cNvSpPr txBox="1"/>
          <p:nvPr/>
        </p:nvSpPr>
        <p:spPr>
          <a:xfrm>
            <a:off x="4925373" y="4578567"/>
            <a:ext cx="1780551" cy="400110"/>
          </a:xfrm>
          <a:prstGeom prst="rect">
            <a:avLst/>
          </a:prstGeom>
          <a:noFill/>
        </p:spPr>
        <p:txBody>
          <a:bodyPr wrap="square" rtlCol="0">
            <a:spAutoFit/>
          </a:bodyPr>
          <a:lstStyle/>
          <a:p>
            <a:pPr algn="ctr"/>
            <a:r>
              <a:rPr lang="en-US" sz="2000" b="1" dirty="0" smtClean="0"/>
              <a:t>Xanthine</a:t>
            </a:r>
            <a:endParaRPr lang="en-US" sz="2000" b="1" dirty="0"/>
          </a:p>
        </p:txBody>
      </p:sp>
      <p:sp>
        <p:nvSpPr>
          <p:cNvPr id="30" name="TextBox 29"/>
          <p:cNvSpPr txBox="1"/>
          <p:nvPr/>
        </p:nvSpPr>
        <p:spPr>
          <a:xfrm>
            <a:off x="7472363" y="4650114"/>
            <a:ext cx="1343025" cy="384049"/>
          </a:xfrm>
          <a:prstGeom prst="rect">
            <a:avLst/>
          </a:prstGeom>
          <a:solidFill>
            <a:schemeClr val="bg1"/>
          </a:solidFill>
        </p:spPr>
        <p:txBody>
          <a:bodyPr wrap="square" rtlCol="0">
            <a:spAutoFit/>
          </a:bodyPr>
          <a:lstStyle/>
          <a:p>
            <a:endParaRPr lang="en-US" dirty="0"/>
          </a:p>
        </p:txBody>
      </p:sp>
      <p:sp>
        <p:nvSpPr>
          <p:cNvPr id="42" name="TextBox 41"/>
          <p:cNvSpPr txBox="1"/>
          <p:nvPr/>
        </p:nvSpPr>
        <p:spPr>
          <a:xfrm>
            <a:off x="7113662" y="4592388"/>
            <a:ext cx="1780551" cy="400110"/>
          </a:xfrm>
          <a:prstGeom prst="rect">
            <a:avLst/>
          </a:prstGeom>
          <a:noFill/>
        </p:spPr>
        <p:txBody>
          <a:bodyPr wrap="square" rtlCol="0">
            <a:spAutoFit/>
          </a:bodyPr>
          <a:lstStyle/>
          <a:p>
            <a:pPr algn="ctr"/>
            <a:r>
              <a:rPr lang="en-US" sz="2000" b="1" dirty="0" smtClean="0"/>
              <a:t>Guanine </a:t>
            </a:r>
            <a:endParaRPr lang="en-US" sz="2000" b="1" dirty="0"/>
          </a:p>
        </p:txBody>
      </p:sp>
      <p:sp>
        <p:nvSpPr>
          <p:cNvPr id="32" name="TextBox 31"/>
          <p:cNvSpPr txBox="1"/>
          <p:nvPr/>
        </p:nvSpPr>
        <p:spPr>
          <a:xfrm>
            <a:off x="7107886" y="2761252"/>
            <a:ext cx="1593202" cy="369332"/>
          </a:xfrm>
          <a:prstGeom prst="rect">
            <a:avLst/>
          </a:prstGeom>
          <a:solidFill>
            <a:schemeClr val="bg1"/>
          </a:solidFill>
        </p:spPr>
        <p:txBody>
          <a:bodyPr wrap="square" rtlCol="0">
            <a:spAutoFit/>
          </a:bodyPr>
          <a:lstStyle/>
          <a:p>
            <a:endParaRPr lang="en-US" dirty="0"/>
          </a:p>
        </p:txBody>
      </p:sp>
      <p:sp>
        <p:nvSpPr>
          <p:cNvPr id="43" name="TextBox 42"/>
          <p:cNvSpPr txBox="1"/>
          <p:nvPr/>
        </p:nvSpPr>
        <p:spPr>
          <a:xfrm>
            <a:off x="6945814" y="2703095"/>
            <a:ext cx="1780551" cy="400110"/>
          </a:xfrm>
          <a:prstGeom prst="rect">
            <a:avLst/>
          </a:prstGeom>
          <a:noFill/>
        </p:spPr>
        <p:txBody>
          <a:bodyPr wrap="square" rtlCol="0">
            <a:spAutoFit/>
          </a:bodyPr>
          <a:lstStyle/>
          <a:p>
            <a:pPr algn="ctr"/>
            <a:r>
              <a:rPr lang="en-US" sz="2000" b="1" dirty="0" err="1" smtClean="0"/>
              <a:t>Guanosine</a:t>
            </a:r>
            <a:r>
              <a:rPr lang="en-US" sz="2000" b="1" dirty="0" smtClean="0"/>
              <a:t> </a:t>
            </a:r>
            <a:endParaRPr lang="en-US" sz="2000" b="1" dirty="0"/>
          </a:p>
        </p:txBody>
      </p:sp>
      <p:sp>
        <p:nvSpPr>
          <p:cNvPr id="35" name="TextBox 34"/>
          <p:cNvSpPr txBox="1"/>
          <p:nvPr/>
        </p:nvSpPr>
        <p:spPr>
          <a:xfrm>
            <a:off x="7472363" y="1479166"/>
            <a:ext cx="900112" cy="369332"/>
          </a:xfrm>
          <a:prstGeom prst="rect">
            <a:avLst/>
          </a:prstGeom>
          <a:solidFill>
            <a:schemeClr val="bg1"/>
          </a:solidFill>
        </p:spPr>
        <p:txBody>
          <a:bodyPr wrap="square" rtlCol="0">
            <a:spAutoFit/>
          </a:bodyPr>
          <a:lstStyle/>
          <a:p>
            <a:endParaRPr lang="en-US" dirty="0"/>
          </a:p>
        </p:txBody>
      </p:sp>
      <p:sp>
        <p:nvSpPr>
          <p:cNvPr id="45" name="TextBox 44"/>
          <p:cNvSpPr txBox="1"/>
          <p:nvPr/>
        </p:nvSpPr>
        <p:spPr>
          <a:xfrm>
            <a:off x="6906616" y="1444220"/>
            <a:ext cx="1780551" cy="400110"/>
          </a:xfrm>
          <a:prstGeom prst="rect">
            <a:avLst/>
          </a:prstGeom>
          <a:noFill/>
        </p:spPr>
        <p:txBody>
          <a:bodyPr wrap="square" rtlCol="0">
            <a:spAutoFit/>
          </a:bodyPr>
          <a:lstStyle/>
          <a:p>
            <a:pPr algn="ctr"/>
            <a:r>
              <a:rPr lang="en-US" sz="2000" b="1" dirty="0" smtClean="0"/>
              <a:t>GMP</a:t>
            </a:r>
            <a:endParaRPr lang="en-US" sz="2000" b="1" dirty="0"/>
          </a:p>
        </p:txBody>
      </p:sp>
      <p:sp>
        <p:nvSpPr>
          <p:cNvPr id="44" name="TextBox 43"/>
          <p:cNvSpPr txBox="1"/>
          <p:nvPr/>
        </p:nvSpPr>
        <p:spPr>
          <a:xfrm>
            <a:off x="3083919" y="1314460"/>
            <a:ext cx="584395" cy="307777"/>
          </a:xfrm>
          <a:prstGeom prst="rect">
            <a:avLst/>
          </a:prstGeom>
          <a:solidFill>
            <a:schemeClr val="bg1"/>
          </a:solidFill>
        </p:spPr>
        <p:txBody>
          <a:bodyPr wrap="square" rtlCol="0">
            <a:spAutoFit/>
          </a:bodyPr>
          <a:lstStyle/>
          <a:p>
            <a:endParaRPr lang="en-US" sz="1400" dirty="0"/>
          </a:p>
        </p:txBody>
      </p:sp>
      <p:sp>
        <p:nvSpPr>
          <p:cNvPr id="47" name="TextBox 46"/>
          <p:cNvSpPr txBox="1"/>
          <p:nvPr/>
        </p:nvSpPr>
        <p:spPr>
          <a:xfrm>
            <a:off x="2413458" y="1252322"/>
            <a:ext cx="1780551" cy="400110"/>
          </a:xfrm>
          <a:prstGeom prst="rect">
            <a:avLst/>
          </a:prstGeom>
          <a:noFill/>
        </p:spPr>
        <p:txBody>
          <a:bodyPr wrap="square" rtlCol="0">
            <a:spAutoFit/>
          </a:bodyPr>
          <a:lstStyle/>
          <a:p>
            <a:pPr algn="ctr"/>
            <a:r>
              <a:rPr lang="en-US" sz="2000" b="1" dirty="0"/>
              <a:t>I</a:t>
            </a:r>
            <a:r>
              <a:rPr lang="en-US" sz="2000" b="1" dirty="0" smtClean="0"/>
              <a:t>MP</a:t>
            </a:r>
            <a:endParaRPr lang="en-US" sz="2000" b="1" dirty="0"/>
          </a:p>
        </p:txBody>
      </p:sp>
      <p:sp>
        <p:nvSpPr>
          <p:cNvPr id="46" name="TextBox 45"/>
          <p:cNvSpPr txBox="1"/>
          <p:nvPr/>
        </p:nvSpPr>
        <p:spPr>
          <a:xfrm>
            <a:off x="400050" y="1314460"/>
            <a:ext cx="742950" cy="369332"/>
          </a:xfrm>
          <a:prstGeom prst="rect">
            <a:avLst/>
          </a:prstGeom>
          <a:solidFill>
            <a:schemeClr val="bg1"/>
          </a:solidFill>
        </p:spPr>
        <p:txBody>
          <a:bodyPr wrap="square" rtlCol="0">
            <a:spAutoFit/>
          </a:bodyPr>
          <a:lstStyle/>
          <a:p>
            <a:endParaRPr lang="en-US" dirty="0"/>
          </a:p>
        </p:txBody>
      </p:sp>
      <p:sp>
        <p:nvSpPr>
          <p:cNvPr id="49" name="TextBox 48"/>
          <p:cNvSpPr txBox="1"/>
          <p:nvPr/>
        </p:nvSpPr>
        <p:spPr>
          <a:xfrm>
            <a:off x="-74144" y="1267304"/>
            <a:ext cx="1780551" cy="400110"/>
          </a:xfrm>
          <a:prstGeom prst="rect">
            <a:avLst/>
          </a:prstGeom>
          <a:noFill/>
        </p:spPr>
        <p:txBody>
          <a:bodyPr wrap="square" rtlCol="0">
            <a:spAutoFit/>
          </a:bodyPr>
          <a:lstStyle/>
          <a:p>
            <a:pPr algn="ctr"/>
            <a:r>
              <a:rPr lang="en-US" sz="2000" b="1" dirty="0"/>
              <a:t>A</a:t>
            </a:r>
            <a:r>
              <a:rPr lang="en-US" sz="2000" b="1" dirty="0" smtClean="0"/>
              <a:t>MP</a:t>
            </a:r>
            <a:endParaRPr lang="en-US" sz="2000" b="1" dirty="0"/>
          </a:p>
        </p:txBody>
      </p:sp>
      <p:sp>
        <p:nvSpPr>
          <p:cNvPr id="50" name="TextBox 49"/>
          <p:cNvSpPr txBox="1"/>
          <p:nvPr/>
        </p:nvSpPr>
        <p:spPr>
          <a:xfrm>
            <a:off x="692194" y="1477013"/>
            <a:ext cx="2896789" cy="707886"/>
          </a:xfrm>
          <a:prstGeom prst="rect">
            <a:avLst/>
          </a:prstGeom>
          <a:noFill/>
        </p:spPr>
        <p:txBody>
          <a:bodyPr wrap="square" rtlCol="0">
            <a:spAutoFit/>
          </a:bodyPr>
          <a:lstStyle/>
          <a:p>
            <a:pPr algn="ctr"/>
            <a:r>
              <a:rPr lang="en-US" sz="2000" b="1" dirty="0" smtClean="0">
                <a:solidFill>
                  <a:srgbClr val="C00000"/>
                </a:solidFill>
              </a:rPr>
              <a:t>Adenosine </a:t>
            </a:r>
            <a:r>
              <a:rPr lang="en-US" sz="2000" b="1" dirty="0" err="1" smtClean="0">
                <a:solidFill>
                  <a:srgbClr val="C00000"/>
                </a:solidFill>
              </a:rPr>
              <a:t>deaminase</a:t>
            </a:r>
            <a:r>
              <a:rPr lang="en-US" sz="2000" b="1" dirty="0" smtClean="0">
                <a:solidFill>
                  <a:srgbClr val="C00000"/>
                </a:solidFill>
              </a:rPr>
              <a:t> </a:t>
            </a:r>
          </a:p>
          <a:p>
            <a:pPr algn="ctr"/>
            <a:r>
              <a:rPr lang="en-US" sz="2000" b="1" dirty="0" smtClean="0">
                <a:solidFill>
                  <a:srgbClr val="C00000"/>
                </a:solidFill>
              </a:rPr>
              <a:t>(ADA)</a:t>
            </a:r>
            <a:endParaRPr lang="en-US" sz="2000" b="1" dirty="0">
              <a:solidFill>
                <a:srgbClr val="C00000"/>
              </a:solidFill>
            </a:endParaRPr>
          </a:p>
        </p:txBody>
      </p:sp>
      <p:sp>
        <p:nvSpPr>
          <p:cNvPr id="48" name="TextBox 47"/>
          <p:cNvSpPr txBox="1"/>
          <p:nvPr/>
        </p:nvSpPr>
        <p:spPr>
          <a:xfrm>
            <a:off x="4925373" y="6457950"/>
            <a:ext cx="1780551" cy="400050"/>
          </a:xfrm>
          <a:prstGeom prst="rect">
            <a:avLst/>
          </a:prstGeom>
          <a:solidFill>
            <a:schemeClr val="bg1"/>
          </a:solidFill>
        </p:spPr>
        <p:txBody>
          <a:bodyPr wrap="square" rtlCol="0">
            <a:spAutoFit/>
          </a:bodyPr>
          <a:lstStyle/>
          <a:p>
            <a:endParaRPr lang="en-US" dirty="0"/>
          </a:p>
        </p:txBody>
      </p:sp>
      <p:sp>
        <p:nvSpPr>
          <p:cNvPr id="52" name="TextBox 51"/>
          <p:cNvSpPr txBox="1"/>
          <p:nvPr/>
        </p:nvSpPr>
        <p:spPr>
          <a:xfrm>
            <a:off x="4838556" y="6430369"/>
            <a:ext cx="1780551" cy="400110"/>
          </a:xfrm>
          <a:prstGeom prst="rect">
            <a:avLst/>
          </a:prstGeom>
          <a:noFill/>
        </p:spPr>
        <p:txBody>
          <a:bodyPr wrap="square" rtlCol="0">
            <a:spAutoFit/>
          </a:bodyPr>
          <a:lstStyle/>
          <a:p>
            <a:pPr algn="ctr"/>
            <a:r>
              <a:rPr lang="en-US" sz="2000" b="1" dirty="0" smtClean="0"/>
              <a:t>Uric acid</a:t>
            </a:r>
            <a:endParaRPr lang="en-US" sz="2000" b="1" dirty="0"/>
          </a:p>
        </p:txBody>
      </p:sp>
      <p:sp>
        <p:nvSpPr>
          <p:cNvPr id="51" name="TextBox 50"/>
          <p:cNvSpPr txBox="1"/>
          <p:nvPr/>
        </p:nvSpPr>
        <p:spPr>
          <a:xfrm>
            <a:off x="7472363" y="6143625"/>
            <a:ext cx="1421850" cy="555627"/>
          </a:xfrm>
          <a:prstGeom prst="rect">
            <a:avLst/>
          </a:prstGeom>
          <a:solidFill>
            <a:schemeClr val="bg1"/>
          </a:solidFill>
        </p:spPr>
        <p:txBody>
          <a:bodyPr wrap="square" rtlCol="0">
            <a:spAutoFit/>
          </a:bodyPr>
          <a:lstStyle/>
          <a:p>
            <a:endParaRPr lang="en-US" dirty="0"/>
          </a:p>
        </p:txBody>
      </p:sp>
      <p:sp>
        <p:nvSpPr>
          <p:cNvPr id="55" name="TextBox 54"/>
          <p:cNvSpPr txBox="1"/>
          <p:nvPr/>
        </p:nvSpPr>
        <p:spPr>
          <a:xfrm>
            <a:off x="7211674" y="6119696"/>
            <a:ext cx="1780551" cy="400110"/>
          </a:xfrm>
          <a:prstGeom prst="rect">
            <a:avLst/>
          </a:prstGeom>
          <a:noFill/>
        </p:spPr>
        <p:txBody>
          <a:bodyPr wrap="square" rtlCol="0">
            <a:spAutoFit/>
          </a:bodyPr>
          <a:lstStyle/>
          <a:p>
            <a:pPr algn="ctr"/>
            <a:r>
              <a:rPr lang="en-US" sz="2000" b="1" dirty="0" smtClean="0"/>
              <a:t>Allopurinol</a:t>
            </a:r>
            <a:endParaRPr lang="en-US" sz="2000" b="1" dirty="0"/>
          </a:p>
        </p:txBody>
      </p:sp>
      <p:sp>
        <p:nvSpPr>
          <p:cNvPr id="54" name="TextBox 53"/>
          <p:cNvSpPr txBox="1"/>
          <p:nvPr/>
        </p:nvSpPr>
        <p:spPr>
          <a:xfrm>
            <a:off x="6839611" y="5034163"/>
            <a:ext cx="1647164" cy="369332"/>
          </a:xfrm>
          <a:prstGeom prst="rect">
            <a:avLst/>
          </a:prstGeom>
          <a:solidFill>
            <a:schemeClr val="bg1"/>
          </a:solidFill>
        </p:spPr>
        <p:txBody>
          <a:bodyPr wrap="square" rtlCol="0">
            <a:spAutoFit/>
          </a:bodyPr>
          <a:lstStyle/>
          <a:p>
            <a:endParaRPr lang="en-US" dirty="0"/>
          </a:p>
        </p:txBody>
      </p:sp>
      <p:sp>
        <p:nvSpPr>
          <p:cNvPr id="57" name="TextBox 56"/>
          <p:cNvSpPr txBox="1"/>
          <p:nvPr/>
        </p:nvSpPr>
        <p:spPr>
          <a:xfrm>
            <a:off x="6110089" y="4469327"/>
            <a:ext cx="1780551" cy="400110"/>
          </a:xfrm>
          <a:prstGeom prst="rect">
            <a:avLst/>
          </a:prstGeom>
          <a:noFill/>
        </p:spPr>
        <p:txBody>
          <a:bodyPr wrap="square" rtlCol="0">
            <a:spAutoFit/>
          </a:bodyPr>
          <a:lstStyle/>
          <a:p>
            <a:pPr algn="ctr"/>
            <a:r>
              <a:rPr lang="en-US" sz="2000" b="1" dirty="0" err="1" smtClean="0">
                <a:solidFill>
                  <a:srgbClr val="C00000"/>
                </a:solidFill>
              </a:rPr>
              <a:t>Guanase</a:t>
            </a:r>
            <a:r>
              <a:rPr lang="en-US" sz="2000" b="1" dirty="0" smtClean="0">
                <a:solidFill>
                  <a:srgbClr val="C00000"/>
                </a:solidFill>
              </a:rPr>
              <a:t> </a:t>
            </a:r>
            <a:endParaRPr lang="en-US" sz="2000" b="1" dirty="0">
              <a:solidFill>
                <a:srgbClr val="C00000"/>
              </a:solidFill>
            </a:endParaRPr>
          </a:p>
        </p:txBody>
      </p:sp>
      <p:sp>
        <p:nvSpPr>
          <p:cNvPr id="53" name="TextBox 52"/>
          <p:cNvSpPr txBox="1"/>
          <p:nvPr/>
        </p:nvSpPr>
        <p:spPr>
          <a:xfrm>
            <a:off x="4076960" y="1959977"/>
            <a:ext cx="2896789" cy="400110"/>
          </a:xfrm>
          <a:prstGeom prst="rect">
            <a:avLst/>
          </a:prstGeom>
          <a:noFill/>
        </p:spPr>
        <p:txBody>
          <a:bodyPr wrap="square" rtlCol="0">
            <a:spAutoFit/>
          </a:bodyPr>
          <a:lstStyle/>
          <a:p>
            <a:pPr algn="ctr"/>
            <a:r>
              <a:rPr lang="en-US" sz="2000" b="1" dirty="0" smtClean="0">
                <a:solidFill>
                  <a:srgbClr val="C00000"/>
                </a:solidFill>
              </a:rPr>
              <a:t> </a:t>
            </a:r>
            <a:r>
              <a:rPr lang="en-US" sz="2000" b="1" dirty="0" err="1" smtClean="0">
                <a:solidFill>
                  <a:srgbClr val="C00000"/>
                </a:solidFill>
              </a:rPr>
              <a:t>Phosphomonoesterase</a:t>
            </a:r>
            <a:r>
              <a:rPr lang="en-US" sz="2000" dirty="0">
                <a:solidFill>
                  <a:srgbClr val="C00000"/>
                </a:solidFill>
              </a:rPr>
              <a:t> </a:t>
            </a:r>
            <a:endParaRPr lang="en-US" sz="2000" b="1" dirty="0">
              <a:solidFill>
                <a:srgbClr val="C00000"/>
              </a:solidFill>
            </a:endParaRPr>
          </a:p>
        </p:txBody>
      </p:sp>
    </p:spTree>
    <p:extLst>
      <p:ext uri="{BB962C8B-B14F-4D97-AF65-F5344CB8AC3E}">
        <p14:creationId xmlns:p14="http://schemas.microsoft.com/office/powerpoint/2010/main" val="3877087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85789" y="570373"/>
            <a:ext cx="1243012" cy="35831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0000CC"/>
                </a:solidFill>
              </a:rPr>
              <a:t>Gout </a:t>
            </a:r>
            <a:endParaRPr lang="en-US" sz="3000" b="1" dirty="0">
              <a:solidFill>
                <a:srgbClr val="0000CC"/>
              </a:solidFill>
            </a:endParaRPr>
          </a:p>
        </p:txBody>
      </p:sp>
      <p:sp>
        <p:nvSpPr>
          <p:cNvPr id="6" name="TextBox 5"/>
          <p:cNvSpPr txBox="1"/>
          <p:nvPr/>
        </p:nvSpPr>
        <p:spPr>
          <a:xfrm>
            <a:off x="482202" y="928688"/>
            <a:ext cx="8165307" cy="5216813"/>
          </a:xfrm>
          <a:prstGeom prst="rect">
            <a:avLst/>
          </a:prstGeom>
          <a:noFill/>
          <a:ln w="28575">
            <a:noFill/>
          </a:ln>
        </p:spPr>
        <p:txBody>
          <a:bodyPr wrap="square" rtlCol="0">
            <a:spAutoFit/>
          </a:bodyPr>
          <a:lstStyle/>
          <a:p>
            <a:pPr algn="justLow"/>
            <a:r>
              <a:rPr lang="en-US" sz="2500" b="1" dirty="0" smtClean="0">
                <a:solidFill>
                  <a:srgbClr val="C00000"/>
                </a:solidFill>
              </a:rPr>
              <a:t>Definition, causes &amp; characters:</a:t>
            </a:r>
          </a:p>
          <a:p>
            <a:pPr marL="285750" indent="-285750" algn="justLow">
              <a:buFont typeface="Arial" panose="020B0604020202090204" pitchFamily="34" charset="0"/>
              <a:buChar char="•"/>
            </a:pPr>
            <a:r>
              <a:rPr lang="en-US" sz="2800" dirty="0" smtClean="0"/>
              <a:t>Gout is a form of arthritis caused by excess uric acid in the blood stream (</a:t>
            </a:r>
            <a:r>
              <a:rPr lang="en-US" sz="2800" dirty="0" err="1" smtClean="0"/>
              <a:t>hyperuricemia</a:t>
            </a:r>
            <a:r>
              <a:rPr lang="en-US" sz="2800" dirty="0" smtClean="0"/>
              <a:t>). </a:t>
            </a:r>
          </a:p>
          <a:p>
            <a:pPr marL="285750" indent="-285750" algn="justLow">
              <a:buFont typeface="Arial" panose="020B0604020202090204" pitchFamily="34" charset="0"/>
              <a:buChar char="•"/>
            </a:pPr>
            <a:r>
              <a:rPr lang="en-US" sz="2800" dirty="0" err="1" smtClean="0"/>
              <a:t>Urate</a:t>
            </a:r>
            <a:r>
              <a:rPr lang="en-US" sz="2800" dirty="0" smtClean="0"/>
              <a:t> </a:t>
            </a:r>
            <a:r>
              <a:rPr lang="en-US" sz="2800" dirty="0"/>
              <a:t>crystals </a:t>
            </a:r>
            <a:r>
              <a:rPr lang="en-US" sz="2800" dirty="0" smtClean="0"/>
              <a:t>accumulate in synovial fluid resulting in inflammation leading to acute arthritis.</a:t>
            </a:r>
          </a:p>
          <a:p>
            <a:pPr marL="285750" indent="-285750" algn="justLow">
              <a:buFont typeface="Arial" panose="020B0604020202090204" pitchFamily="34" charset="0"/>
              <a:buChar char="•"/>
            </a:pPr>
            <a:r>
              <a:rPr lang="en-US" sz="2800" dirty="0" smtClean="0"/>
              <a:t>At 30</a:t>
            </a:r>
            <a:r>
              <a:rPr lang="en-US" sz="2800" baseline="30000" dirty="0" smtClean="0"/>
              <a:t>o</a:t>
            </a:r>
            <a:r>
              <a:rPr lang="en-US" sz="2800" dirty="0" smtClean="0"/>
              <a:t>C, uric acid solubility is lowered, so uric acid is deposited in cooler areas of the body to cause tophi seen in distal joints of foot. </a:t>
            </a:r>
          </a:p>
          <a:p>
            <a:pPr marL="285750" indent="-285750" algn="justLow">
              <a:buFont typeface="Arial" panose="020B0604020202090204" pitchFamily="34" charset="0"/>
              <a:buChar char="•"/>
            </a:pPr>
            <a:r>
              <a:rPr lang="en-US" sz="2800" dirty="0" smtClean="0"/>
              <a:t>Increased excretion of uric acid (</a:t>
            </a:r>
            <a:r>
              <a:rPr lang="en-US" sz="2800" b="1" dirty="0" err="1" smtClean="0">
                <a:solidFill>
                  <a:srgbClr val="C00000"/>
                </a:solidFill>
              </a:rPr>
              <a:t>uricosuria</a:t>
            </a:r>
            <a:r>
              <a:rPr lang="en-US" sz="2800" dirty="0" smtClean="0"/>
              <a:t>) may cause deposition of uric acid </a:t>
            </a:r>
            <a:r>
              <a:rPr lang="en-US" sz="2800" dirty="0" err="1" smtClean="0"/>
              <a:t>cystals</a:t>
            </a:r>
            <a:r>
              <a:rPr lang="en-US" sz="2800" dirty="0" smtClean="0"/>
              <a:t> in the urinary tract leading to calculi or stone formation with renal damage.</a:t>
            </a:r>
            <a:endParaRPr lang="en-US" sz="2800" dirty="0"/>
          </a:p>
        </p:txBody>
      </p:sp>
      <p:sp>
        <p:nvSpPr>
          <p:cNvPr id="7" name="Rounded Rectangle 6"/>
          <p:cNvSpPr/>
          <p:nvPr/>
        </p:nvSpPr>
        <p:spPr>
          <a:xfrm>
            <a:off x="2314574" y="41734"/>
            <a:ext cx="4357690" cy="4853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smtClean="0">
                <a:solidFill>
                  <a:srgbClr val="0000CC"/>
                </a:solidFill>
              </a:rPr>
              <a:t>Nucleoprotein metabolism</a:t>
            </a:r>
            <a:endParaRPr lang="en-US" sz="2900" b="1" dirty="0">
              <a:solidFill>
                <a:srgbClr val="0000CC"/>
              </a:solidFill>
            </a:endParaRPr>
          </a:p>
        </p:txBody>
      </p:sp>
    </p:spTree>
    <p:extLst>
      <p:ext uri="{BB962C8B-B14F-4D97-AF65-F5344CB8AC3E}">
        <p14:creationId xmlns:p14="http://schemas.microsoft.com/office/powerpoint/2010/main" val="2538928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85788" y="570373"/>
            <a:ext cx="3600450" cy="35831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rgbClr val="0000CC"/>
                </a:solidFill>
              </a:rPr>
              <a:t>Types of Gout: </a:t>
            </a:r>
            <a:r>
              <a:rPr lang="en-US" sz="2500" b="1" dirty="0">
                <a:solidFill>
                  <a:srgbClr val="C00000"/>
                </a:solidFill>
              </a:rPr>
              <a:t>1ry &amp; 2ry</a:t>
            </a:r>
            <a:r>
              <a:rPr lang="en-US" sz="2500" b="1" dirty="0" smtClean="0">
                <a:solidFill>
                  <a:srgbClr val="0000CC"/>
                </a:solidFill>
              </a:rPr>
              <a:t> </a:t>
            </a:r>
            <a:endParaRPr lang="en-US" sz="2500" b="1" dirty="0">
              <a:solidFill>
                <a:srgbClr val="0000CC"/>
              </a:solidFill>
            </a:endParaRPr>
          </a:p>
        </p:txBody>
      </p:sp>
      <p:sp>
        <p:nvSpPr>
          <p:cNvPr id="6" name="TextBox 5"/>
          <p:cNvSpPr txBox="1"/>
          <p:nvPr/>
        </p:nvSpPr>
        <p:spPr>
          <a:xfrm>
            <a:off x="314326" y="928688"/>
            <a:ext cx="8333184" cy="5778505"/>
          </a:xfrm>
          <a:prstGeom prst="rect">
            <a:avLst/>
          </a:prstGeom>
          <a:noFill/>
          <a:ln w="28575">
            <a:noFill/>
          </a:ln>
        </p:spPr>
        <p:txBody>
          <a:bodyPr wrap="square" rtlCol="0">
            <a:spAutoFit/>
          </a:bodyPr>
          <a:lstStyle/>
          <a:p>
            <a:pPr algn="justLow"/>
            <a:r>
              <a:rPr lang="en-US" sz="2500" b="1" dirty="0" smtClean="0">
                <a:solidFill>
                  <a:srgbClr val="0000CC"/>
                </a:solidFill>
              </a:rPr>
              <a:t>Primary gout:</a:t>
            </a:r>
            <a:r>
              <a:rPr lang="en-US" sz="2500" b="1" dirty="0">
                <a:solidFill>
                  <a:srgbClr val="0000CC"/>
                </a:solidFill>
              </a:rPr>
              <a:t> </a:t>
            </a:r>
            <a:r>
              <a:rPr lang="en-US" sz="2500" dirty="0" smtClean="0"/>
              <a:t>about 1:500 of the total population</a:t>
            </a:r>
          </a:p>
          <a:p>
            <a:pPr marL="285750" indent="-285750" algn="justLow">
              <a:buFont typeface="Arial" panose="020B0604020202090204" pitchFamily="34" charset="0"/>
              <a:buChar char="•"/>
            </a:pPr>
            <a:r>
              <a:rPr lang="en-US" sz="2500" dirty="0" smtClean="0"/>
              <a:t>About 10% of 1ry gout are idiopathic.</a:t>
            </a:r>
          </a:p>
          <a:p>
            <a:pPr marL="285750" indent="-285750" algn="justLow">
              <a:buFont typeface="Arial" panose="020B0604020202090204" pitchFamily="34" charset="0"/>
              <a:buChar char="•"/>
            </a:pPr>
            <a:r>
              <a:rPr lang="en-US" sz="2500" dirty="0" smtClean="0"/>
              <a:t>1ry gout may show familial incidence</a:t>
            </a:r>
          </a:p>
          <a:p>
            <a:pPr algn="justLow"/>
            <a:r>
              <a:rPr lang="en-US" sz="2500" b="1" dirty="0" smtClean="0">
                <a:solidFill>
                  <a:srgbClr val="FF0000"/>
                </a:solidFill>
              </a:rPr>
              <a:t>Causes of 1ry gout:</a:t>
            </a:r>
          </a:p>
          <a:p>
            <a:pPr marL="342900" indent="-342900" algn="justLow">
              <a:buFont typeface="+mj-lt"/>
              <a:buAutoNum type="arabicPeriod"/>
            </a:pPr>
            <a:r>
              <a:rPr lang="en-US" sz="2450" b="1" dirty="0" smtClean="0">
                <a:solidFill>
                  <a:srgbClr val="B10FA5"/>
                </a:solidFill>
              </a:rPr>
              <a:t>Abnormal </a:t>
            </a:r>
            <a:r>
              <a:rPr lang="en-US" sz="2450" b="1" dirty="0" err="1" smtClean="0">
                <a:solidFill>
                  <a:srgbClr val="B10FA5"/>
                </a:solidFill>
              </a:rPr>
              <a:t>phosphoribosyl</a:t>
            </a:r>
            <a:r>
              <a:rPr lang="en-US" sz="2450" b="1" dirty="0" smtClean="0">
                <a:solidFill>
                  <a:srgbClr val="B10FA5"/>
                </a:solidFill>
              </a:rPr>
              <a:t> </a:t>
            </a:r>
            <a:r>
              <a:rPr lang="en-US" sz="2450" b="1" dirty="0" err="1" smtClean="0">
                <a:solidFill>
                  <a:srgbClr val="B10FA5"/>
                </a:solidFill>
              </a:rPr>
              <a:t>amido</a:t>
            </a:r>
            <a:r>
              <a:rPr lang="en-US" sz="2450" b="1" dirty="0" smtClean="0">
                <a:solidFill>
                  <a:srgbClr val="B10FA5"/>
                </a:solidFill>
              </a:rPr>
              <a:t> </a:t>
            </a:r>
            <a:r>
              <a:rPr lang="en-US" sz="2450" b="1" dirty="0" err="1" smtClean="0">
                <a:solidFill>
                  <a:srgbClr val="B10FA5"/>
                </a:solidFill>
              </a:rPr>
              <a:t>transferase</a:t>
            </a:r>
            <a:r>
              <a:rPr lang="en-US" sz="2450" dirty="0">
                <a:solidFill>
                  <a:srgbClr val="B10FA5"/>
                </a:solidFill>
              </a:rPr>
              <a:t>:</a:t>
            </a:r>
            <a:r>
              <a:rPr lang="en-US" sz="2450" dirty="0" smtClean="0"/>
              <a:t> The abnormal enzyme is active, but not sensitive to feedback regulation by inhibitory nucleotides </a:t>
            </a:r>
            <a:r>
              <a:rPr lang="en-US" sz="2450" dirty="0" smtClean="0">
                <a:latin typeface="Times New Roman" panose="02020603050405020304" pitchFamily="18" charset="0"/>
                <a:cs typeface="Times New Roman" panose="02020603050405020304" pitchFamily="18" charset="0"/>
              </a:rPr>
              <a:t>→↑ purine synthesis</a:t>
            </a:r>
            <a:endParaRPr lang="en-US" sz="2450" dirty="0"/>
          </a:p>
          <a:p>
            <a:pPr marL="342900" indent="-342900" algn="justLow">
              <a:buFont typeface="+mj-lt"/>
              <a:buAutoNum type="arabicPeriod"/>
            </a:pPr>
            <a:r>
              <a:rPr lang="en-US" sz="2450" b="1" dirty="0" smtClean="0">
                <a:solidFill>
                  <a:srgbClr val="B10FA5"/>
                </a:solidFill>
              </a:rPr>
              <a:t>Abnormal PRPP </a:t>
            </a:r>
            <a:r>
              <a:rPr lang="en-US" sz="2450" b="1" dirty="0" err="1" smtClean="0">
                <a:solidFill>
                  <a:srgbClr val="B10FA5"/>
                </a:solidFill>
              </a:rPr>
              <a:t>synthetase</a:t>
            </a:r>
            <a:r>
              <a:rPr lang="en-US" sz="2450" b="1" dirty="0" smtClean="0">
                <a:solidFill>
                  <a:srgbClr val="B10FA5"/>
                </a:solidFill>
              </a:rPr>
              <a:t> (X-linked recessive):</a:t>
            </a:r>
            <a:r>
              <a:rPr lang="en-US" sz="2450" dirty="0" smtClean="0"/>
              <a:t> not subject to normal allosteric mechanisms </a:t>
            </a:r>
            <a:r>
              <a:rPr lang="en-US" sz="2450" dirty="0">
                <a:latin typeface="Times New Roman" panose="02020603050405020304" pitchFamily="18" charset="0"/>
                <a:cs typeface="Times New Roman" panose="02020603050405020304" pitchFamily="18" charset="0"/>
              </a:rPr>
              <a:t>→↑ purine synthesis</a:t>
            </a:r>
            <a:r>
              <a:rPr lang="en-US" sz="2450" dirty="0" smtClean="0"/>
              <a:t>.</a:t>
            </a:r>
          </a:p>
          <a:p>
            <a:pPr marL="285750" indent="-285750" algn="justLow">
              <a:buFont typeface="+mj-lt"/>
              <a:buAutoNum type="arabicPeriod" startAt="3"/>
            </a:pPr>
            <a:r>
              <a:rPr lang="en-US" sz="2450" b="1" dirty="0">
                <a:solidFill>
                  <a:srgbClr val="B10FA5"/>
                </a:solidFill>
              </a:rPr>
              <a:t>Deficient purine </a:t>
            </a:r>
            <a:r>
              <a:rPr lang="en-US" sz="2450" b="1" dirty="0" err="1">
                <a:solidFill>
                  <a:srgbClr val="B10FA5"/>
                </a:solidFill>
              </a:rPr>
              <a:t>salavage</a:t>
            </a:r>
            <a:r>
              <a:rPr lang="en-US" sz="2450" b="1" dirty="0">
                <a:solidFill>
                  <a:srgbClr val="B10FA5"/>
                </a:solidFill>
              </a:rPr>
              <a:t> pathway </a:t>
            </a:r>
            <a:r>
              <a:rPr lang="en-US" sz="2450" b="1" dirty="0" smtClean="0">
                <a:solidFill>
                  <a:srgbClr val="B10FA5"/>
                </a:solidFill>
              </a:rPr>
              <a:t>enzymes</a:t>
            </a:r>
            <a:r>
              <a:rPr lang="en-US" sz="2450" b="1" dirty="0" smtClean="0">
                <a:solidFill>
                  <a:srgbClr val="B10FA5"/>
                </a:solidFill>
                <a:latin typeface="Times New Roman" panose="02020603050405020304" pitchFamily="18" charset="0"/>
                <a:cs typeface="Times New Roman" panose="02020603050405020304" pitchFamily="18" charset="0"/>
              </a:rPr>
              <a:t> </a:t>
            </a:r>
            <a:r>
              <a:rPr lang="en-US" sz="2450" dirty="0" smtClean="0">
                <a:latin typeface="Times New Roman" panose="02020603050405020304" pitchFamily="18" charset="0"/>
                <a:cs typeface="Times New Roman" panose="02020603050405020304" pitchFamily="18" charset="0"/>
              </a:rPr>
              <a:t>e.g.</a:t>
            </a:r>
            <a:r>
              <a:rPr lang="en-US" sz="2450" dirty="0"/>
              <a:t> </a:t>
            </a:r>
            <a:r>
              <a:rPr lang="en-US" sz="2450" dirty="0" err="1"/>
              <a:t>HGPRTase</a:t>
            </a:r>
            <a:r>
              <a:rPr lang="en-US" sz="2450" dirty="0"/>
              <a:t> </a:t>
            </a:r>
            <a:r>
              <a:rPr lang="en-US" sz="2450" dirty="0" smtClean="0"/>
              <a:t>deficiency</a:t>
            </a:r>
            <a:r>
              <a:rPr lang="en-US" sz="2450" dirty="0" smtClean="0">
                <a:latin typeface="Times New Roman" panose="02020603050405020304" pitchFamily="18" charset="0"/>
                <a:cs typeface="Times New Roman" panose="02020603050405020304" pitchFamily="18" charset="0"/>
              </a:rPr>
              <a:t> (</a:t>
            </a:r>
            <a:r>
              <a:rPr lang="en-US" sz="2450" dirty="0" err="1" smtClean="0"/>
              <a:t>Lesch-Nyhan</a:t>
            </a:r>
            <a:r>
              <a:rPr lang="en-US" sz="2450" dirty="0" smtClean="0"/>
              <a:t> syndrome): X-linked; </a:t>
            </a:r>
            <a:r>
              <a:rPr lang="en-US" sz="2450" dirty="0"/>
              <a:t>1:10.000 males. </a:t>
            </a:r>
            <a:r>
              <a:rPr lang="en-US" sz="2450" dirty="0">
                <a:latin typeface="Times New Roman" panose="02020603050405020304" pitchFamily="18" charset="0"/>
                <a:cs typeface="Times New Roman" panose="02020603050405020304" pitchFamily="18" charset="0"/>
              </a:rPr>
              <a:t>↓ </a:t>
            </a:r>
            <a:r>
              <a:rPr lang="en-US" sz="2450" dirty="0" err="1"/>
              <a:t>HGPRTase</a:t>
            </a:r>
            <a:r>
              <a:rPr lang="en-US" sz="2450" dirty="0"/>
              <a:t> </a:t>
            </a:r>
            <a:r>
              <a:rPr lang="en-US" sz="2450" dirty="0">
                <a:latin typeface="Times New Roman" panose="02020603050405020304" pitchFamily="18" charset="0"/>
                <a:cs typeface="Times New Roman" panose="02020603050405020304" pitchFamily="18" charset="0"/>
              </a:rPr>
              <a:t>→ ↓ salvage →↑</a:t>
            </a:r>
            <a:r>
              <a:rPr lang="en-US" sz="2450" dirty="0"/>
              <a:t> PRPP &amp; </a:t>
            </a:r>
            <a:r>
              <a:rPr lang="en-US" sz="2450" dirty="0">
                <a:latin typeface="Times New Roman" panose="02020603050405020304" pitchFamily="18" charset="0"/>
                <a:cs typeface="Times New Roman" panose="02020603050405020304" pitchFamily="18" charset="0"/>
              </a:rPr>
              <a:t>↓ inhibitory </a:t>
            </a:r>
            <a:r>
              <a:rPr lang="en-US" sz="2450" dirty="0" smtClean="0">
                <a:latin typeface="Times New Roman" panose="02020603050405020304" pitchFamily="18" charset="0"/>
                <a:cs typeface="Times New Roman" panose="02020603050405020304" pitchFamily="18" charset="0"/>
              </a:rPr>
              <a:t>purines (self </a:t>
            </a:r>
            <a:r>
              <a:rPr lang="en-US" sz="2450" dirty="0">
                <a:latin typeface="Times New Roman" panose="02020603050405020304" pitchFamily="18" charset="0"/>
                <a:cs typeface="Times New Roman" panose="02020603050405020304" pitchFamily="18" charset="0"/>
              </a:rPr>
              <a:t>mutilation, mental retardation, ↑ </a:t>
            </a:r>
            <a:r>
              <a:rPr lang="en-US" sz="2450" dirty="0" err="1">
                <a:latin typeface="Times New Roman" panose="02020603050405020304" pitchFamily="18" charset="0"/>
                <a:cs typeface="Times New Roman" panose="02020603050405020304" pitchFamily="18" charset="0"/>
              </a:rPr>
              <a:t>urate</a:t>
            </a:r>
            <a:r>
              <a:rPr lang="en-US" sz="2450" dirty="0">
                <a:latin typeface="Times New Roman" panose="02020603050405020304" pitchFamily="18" charset="0"/>
                <a:cs typeface="Times New Roman" panose="02020603050405020304" pitchFamily="18" charset="0"/>
              </a:rPr>
              <a:t> &amp; nephrolithiasis. Gout develops later in life. </a:t>
            </a:r>
            <a:r>
              <a:rPr lang="en-US" sz="2450" dirty="0" smtClean="0">
                <a:latin typeface="Times New Roman" panose="02020603050405020304" pitchFamily="18" charset="0"/>
                <a:cs typeface="Times New Roman" panose="02020603050405020304" pitchFamily="18" charset="0"/>
              </a:rPr>
              <a:t>(i.e. brain </a:t>
            </a:r>
            <a:r>
              <a:rPr lang="en-US" sz="2450" dirty="0">
                <a:latin typeface="Times New Roman" panose="02020603050405020304" pitchFamily="18" charset="0"/>
                <a:cs typeface="Times New Roman" panose="02020603050405020304" pitchFamily="18" charset="0"/>
              </a:rPr>
              <a:t>is dependent on salvage pathway for IMP &amp; GMP </a:t>
            </a:r>
            <a:r>
              <a:rPr lang="en-US" sz="2450" dirty="0" smtClean="0">
                <a:latin typeface="Times New Roman" panose="02020603050405020304" pitchFamily="18" charset="0"/>
                <a:cs typeface="Times New Roman" panose="02020603050405020304" pitchFamily="18" charset="0"/>
              </a:rPr>
              <a:t>needs).</a:t>
            </a:r>
            <a:endParaRPr lang="en-US" sz="2450" dirty="0"/>
          </a:p>
        </p:txBody>
      </p:sp>
      <p:sp>
        <p:nvSpPr>
          <p:cNvPr id="7" name="Rounded Rectangle 6"/>
          <p:cNvSpPr/>
          <p:nvPr/>
        </p:nvSpPr>
        <p:spPr>
          <a:xfrm>
            <a:off x="2314574" y="41734"/>
            <a:ext cx="4357690" cy="4853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smtClean="0">
                <a:solidFill>
                  <a:srgbClr val="0000CC"/>
                </a:solidFill>
              </a:rPr>
              <a:t>Nucleoprotein metabolism</a:t>
            </a:r>
            <a:endParaRPr lang="en-US" sz="2900" b="1" dirty="0">
              <a:solidFill>
                <a:srgbClr val="0000CC"/>
              </a:solidFill>
            </a:endParaRPr>
          </a:p>
        </p:txBody>
      </p:sp>
    </p:spTree>
    <p:extLst>
      <p:ext uri="{BB962C8B-B14F-4D97-AF65-F5344CB8AC3E}">
        <p14:creationId xmlns:p14="http://schemas.microsoft.com/office/powerpoint/2010/main" val="1587718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 y="655707"/>
            <a:ext cx="8301037" cy="3908762"/>
          </a:xfrm>
          <a:prstGeom prst="rect">
            <a:avLst/>
          </a:prstGeom>
          <a:noFill/>
          <a:ln w="28575">
            <a:noFill/>
          </a:ln>
        </p:spPr>
        <p:txBody>
          <a:bodyPr wrap="square" rtlCol="0">
            <a:spAutoFit/>
          </a:bodyPr>
          <a:lstStyle/>
          <a:p>
            <a:pPr algn="justLow"/>
            <a:r>
              <a:rPr lang="en-US" sz="2500" b="1" dirty="0" smtClean="0">
                <a:solidFill>
                  <a:srgbClr val="FF0000"/>
                </a:solidFill>
              </a:rPr>
              <a:t>Causes of 1ry gout (continued):</a:t>
            </a:r>
          </a:p>
          <a:p>
            <a:pPr marL="285750" indent="-285750">
              <a:buFont typeface="+mj-lt"/>
              <a:buAutoNum type="arabicPeriod" startAt="4"/>
            </a:pPr>
            <a:r>
              <a:rPr lang="en-US" sz="2500" b="1" dirty="0" smtClean="0">
                <a:solidFill>
                  <a:srgbClr val="B10FA5"/>
                </a:solidFill>
              </a:rPr>
              <a:t>G-6-Pase deficiency (Von </a:t>
            </a:r>
            <a:r>
              <a:rPr lang="en-US" sz="2500" b="1" dirty="0" err="1" smtClean="0">
                <a:solidFill>
                  <a:srgbClr val="B10FA5"/>
                </a:solidFill>
              </a:rPr>
              <a:t>Gierke’s</a:t>
            </a:r>
            <a:r>
              <a:rPr lang="en-US" sz="2500" b="1" dirty="0" smtClean="0">
                <a:solidFill>
                  <a:srgbClr val="B10FA5"/>
                </a:solidFill>
              </a:rPr>
              <a:t> disease or GSD type I): </a:t>
            </a:r>
            <a:r>
              <a:rPr lang="en-US" sz="2500" dirty="0" smtClean="0"/>
              <a:t>more glucose enters HMP shunt </a:t>
            </a:r>
            <a:r>
              <a:rPr lang="en-US" sz="2500" dirty="0" smtClean="0">
                <a:latin typeface="Times New Roman" panose="02020603050405020304" pitchFamily="18" charset="0"/>
                <a:cs typeface="Times New Roman" panose="02020603050405020304" pitchFamily="18" charset="0"/>
              </a:rPr>
              <a:t>→ ↑ ribose-5-P → ↑ PRPP</a:t>
            </a:r>
          </a:p>
          <a:p>
            <a:pPr marL="285750" indent="-285750" algn="justLow">
              <a:buFont typeface="+mj-lt"/>
              <a:buAutoNum type="arabicPeriod" startAt="4"/>
            </a:pPr>
            <a:endParaRPr lang="en-US" sz="2500" dirty="0" smtClean="0">
              <a:latin typeface="Times New Roman" panose="02020603050405020304" pitchFamily="18" charset="0"/>
              <a:cs typeface="Times New Roman" panose="02020603050405020304" pitchFamily="18" charset="0"/>
            </a:endParaRPr>
          </a:p>
          <a:p>
            <a:pPr marL="285750" indent="-285750" algn="justLow">
              <a:buFont typeface="+mj-lt"/>
              <a:buAutoNum type="arabicPeriod" startAt="4"/>
            </a:pPr>
            <a:r>
              <a:rPr lang="en-US" sz="2450" b="1" dirty="0">
                <a:solidFill>
                  <a:srgbClr val="B10FA5"/>
                </a:solidFill>
                <a:latin typeface="Times New Roman" panose="02020603050405020304" pitchFamily="18" charset="0"/>
                <a:cs typeface="Times New Roman" panose="02020603050405020304" pitchFamily="18" charset="0"/>
              </a:rPr>
              <a:t>Glutathione </a:t>
            </a:r>
            <a:r>
              <a:rPr lang="en-US" sz="2450" b="1" dirty="0" err="1">
                <a:solidFill>
                  <a:srgbClr val="B10FA5"/>
                </a:solidFill>
                <a:latin typeface="Times New Roman" panose="02020603050405020304" pitchFamily="18" charset="0"/>
                <a:cs typeface="Times New Roman" panose="02020603050405020304" pitchFamily="18" charset="0"/>
              </a:rPr>
              <a:t>reductase</a:t>
            </a:r>
            <a:r>
              <a:rPr lang="en-US" sz="2450" b="1" dirty="0">
                <a:solidFill>
                  <a:srgbClr val="B10FA5"/>
                </a:solidFill>
                <a:latin typeface="Times New Roman" panose="02020603050405020304" pitchFamily="18" charset="0"/>
                <a:cs typeface="Times New Roman" panose="02020603050405020304" pitchFamily="18" charset="0"/>
              </a:rPr>
              <a:t> variant: </a:t>
            </a:r>
            <a:r>
              <a:rPr lang="en-US" sz="2450" dirty="0">
                <a:latin typeface="Times New Roman" panose="02020603050405020304" pitchFamily="18" charset="0"/>
                <a:cs typeface="Times New Roman" panose="02020603050405020304" pitchFamily="18" charset="0"/>
              </a:rPr>
              <a:t>this enzyme depends on NADPH from HMP shunt. The abnormality → ↑ ribose-5-P → ↑ PRPP. </a:t>
            </a:r>
            <a:r>
              <a:rPr lang="en-US" sz="2450" dirty="0" err="1">
                <a:latin typeface="Times New Roman" panose="02020603050405020304" pitchFamily="18" charset="0"/>
                <a:cs typeface="Times New Roman" panose="02020603050405020304" pitchFamily="18" charset="0"/>
              </a:rPr>
              <a:t>Dysregulation</a:t>
            </a:r>
            <a:r>
              <a:rPr lang="en-US" sz="2450" dirty="0">
                <a:latin typeface="Times New Roman" panose="02020603050405020304" pitchFamily="18" charset="0"/>
                <a:cs typeface="Times New Roman" panose="02020603050405020304" pitchFamily="18" charset="0"/>
              </a:rPr>
              <a:t> of the rate limiting step of purine nucleotide synthesis → ↑ synthesis &amp; degradation of uric acid.</a:t>
            </a:r>
            <a:endParaRPr lang="en-US" sz="2450" dirty="0"/>
          </a:p>
          <a:p>
            <a:pPr marL="285750" indent="-285750" algn="justLow">
              <a:buFont typeface="+mj-lt"/>
              <a:buAutoNum type="arabicPeriod" startAt="4"/>
            </a:pPr>
            <a:endParaRPr lang="en-US" sz="2500" dirty="0" smtClean="0">
              <a:latin typeface="Times New Roman" panose="02020603050405020304" pitchFamily="18" charset="0"/>
              <a:cs typeface="Times New Roman" panose="02020603050405020304" pitchFamily="18" charset="0"/>
            </a:endParaRPr>
          </a:p>
          <a:p>
            <a:pPr marL="285750" indent="-285750" algn="justLow">
              <a:buFont typeface="+mj-lt"/>
              <a:buAutoNum type="arabicPeriod" startAt="4"/>
            </a:pPr>
            <a:endParaRPr lang="en-US" sz="2500" dirty="0"/>
          </a:p>
        </p:txBody>
      </p:sp>
      <p:sp>
        <p:nvSpPr>
          <p:cNvPr id="7" name="Rounded Rectangle 6"/>
          <p:cNvSpPr/>
          <p:nvPr/>
        </p:nvSpPr>
        <p:spPr>
          <a:xfrm>
            <a:off x="2314574" y="41734"/>
            <a:ext cx="4357690" cy="4853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smtClean="0">
                <a:solidFill>
                  <a:srgbClr val="0000CC"/>
                </a:solidFill>
              </a:rPr>
              <a:t>Nucleoprotein metabolism</a:t>
            </a:r>
            <a:endParaRPr lang="en-US" sz="2900" b="1" dirty="0">
              <a:solidFill>
                <a:srgbClr val="0000CC"/>
              </a:solidFill>
            </a:endParaRPr>
          </a:p>
        </p:txBody>
      </p:sp>
    </p:spTree>
    <p:extLst>
      <p:ext uri="{BB962C8B-B14F-4D97-AF65-F5344CB8AC3E}">
        <p14:creationId xmlns:p14="http://schemas.microsoft.com/office/powerpoint/2010/main" val="1156418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6827" y="642938"/>
            <a:ext cx="8333184" cy="5755422"/>
          </a:xfrm>
          <a:prstGeom prst="rect">
            <a:avLst/>
          </a:prstGeom>
          <a:noFill/>
          <a:ln w="28575">
            <a:noFill/>
          </a:ln>
        </p:spPr>
        <p:txBody>
          <a:bodyPr wrap="square" rtlCol="0">
            <a:spAutoFit/>
          </a:bodyPr>
          <a:lstStyle/>
          <a:p>
            <a:pPr algn="justLow"/>
            <a:r>
              <a:rPr lang="en-US" sz="2800" b="1" dirty="0" smtClean="0">
                <a:solidFill>
                  <a:srgbClr val="FF0000"/>
                </a:solidFill>
              </a:rPr>
              <a:t>Secondary gout: causes</a:t>
            </a:r>
          </a:p>
          <a:p>
            <a:pPr marL="342900" indent="-342900" algn="justLow">
              <a:buFont typeface="+mj-lt"/>
              <a:buAutoNum type="arabicPeriod"/>
            </a:pPr>
            <a:r>
              <a:rPr lang="en-US" sz="2450" b="1" dirty="0" smtClean="0">
                <a:solidFill>
                  <a:srgbClr val="0000CC"/>
                </a:solidFill>
                <a:latin typeface="Times New Roman" panose="02020603050405020304" pitchFamily="18" charset="0"/>
                <a:cs typeface="Times New Roman" panose="02020603050405020304" pitchFamily="18" charset="0"/>
              </a:rPr>
              <a:t>↑ production of uric acid: </a:t>
            </a:r>
            <a:r>
              <a:rPr lang="en-US" sz="2450" b="1" dirty="0">
                <a:latin typeface="Times New Roman" panose="02020603050405020304" pitchFamily="18" charset="0"/>
                <a:cs typeface="Times New Roman" panose="02020603050405020304" pitchFamily="18" charset="0"/>
              </a:rPr>
              <a:t>↑ </a:t>
            </a:r>
            <a:r>
              <a:rPr lang="en-US" sz="2450" dirty="0" smtClean="0">
                <a:latin typeface="Times New Roman" panose="02020603050405020304" pitchFamily="18" charset="0"/>
                <a:cs typeface="Times New Roman" panose="02020603050405020304" pitchFamily="18" charset="0"/>
              </a:rPr>
              <a:t>turnover of nucleic acids as in:</a:t>
            </a:r>
          </a:p>
          <a:p>
            <a:pPr marL="685800" indent="-400050" algn="justLow">
              <a:buFont typeface="+mj-lt"/>
              <a:buAutoNum type="alphaLcParenR"/>
            </a:pPr>
            <a:r>
              <a:rPr lang="en-US" sz="2450" b="1" dirty="0" smtClean="0">
                <a:latin typeface="Times New Roman" panose="02020603050405020304" pitchFamily="18" charset="0"/>
                <a:cs typeface="Times New Roman" panose="02020603050405020304" pitchFamily="18" charset="0"/>
              </a:rPr>
              <a:t>Rapidly growing malignant tissues: </a:t>
            </a:r>
            <a:r>
              <a:rPr lang="en-US" sz="2450" dirty="0" smtClean="0">
                <a:latin typeface="Times New Roman" panose="02020603050405020304" pitchFamily="18" charset="0"/>
                <a:cs typeface="Times New Roman" panose="02020603050405020304" pitchFamily="18" charset="0"/>
              </a:rPr>
              <a:t>leukemia, lymphoma &amp; polycythemia.</a:t>
            </a:r>
          </a:p>
          <a:p>
            <a:pPr marL="685800" indent="-400050" algn="justLow">
              <a:buFont typeface="+mj-lt"/>
              <a:buAutoNum type="alphaLcParenR"/>
            </a:pPr>
            <a:r>
              <a:rPr lang="en-US" sz="2450" b="1" dirty="0" smtClean="0">
                <a:latin typeface="Times New Roman" panose="02020603050405020304" pitchFamily="18" charset="0"/>
                <a:cs typeface="Times New Roman" panose="02020603050405020304" pitchFamily="18" charset="0"/>
              </a:rPr>
              <a:t>↑ tissue breakdown after treatment of large malignant tumors</a:t>
            </a:r>
          </a:p>
          <a:p>
            <a:pPr marL="685800" indent="-400050" algn="justLow">
              <a:buFont typeface="+mj-lt"/>
              <a:buAutoNum type="alphaLcParenR"/>
            </a:pPr>
            <a:r>
              <a:rPr lang="en-US" sz="2450" b="1" dirty="0" smtClean="0">
                <a:latin typeface="Times New Roman" panose="02020603050405020304" pitchFamily="18" charset="0"/>
                <a:cs typeface="Times New Roman" panose="02020603050405020304" pitchFamily="18" charset="0"/>
              </a:rPr>
              <a:t>↑ tissue damage by trauma &amp; ↑ catabolism (starvation)</a:t>
            </a:r>
          </a:p>
          <a:p>
            <a:pPr algn="justLow"/>
            <a:endParaRPr lang="en-US" sz="2450" b="1" dirty="0" smtClean="0">
              <a:latin typeface="Times New Roman" panose="02020603050405020304" pitchFamily="18" charset="0"/>
              <a:cs typeface="Times New Roman" panose="02020603050405020304" pitchFamily="18" charset="0"/>
            </a:endParaRPr>
          </a:p>
          <a:p>
            <a:pPr algn="justLow"/>
            <a:r>
              <a:rPr lang="en-US" sz="2450" b="1" dirty="0" smtClean="0">
                <a:solidFill>
                  <a:srgbClr val="0000CC"/>
                </a:solidFill>
                <a:latin typeface="Times New Roman" panose="02020603050405020304" pitchFamily="18" charset="0"/>
                <a:cs typeface="Times New Roman" panose="02020603050405020304" pitchFamily="18" charset="0"/>
              </a:rPr>
              <a:t>2. Reduced excretion rate of uric acid: </a:t>
            </a:r>
          </a:p>
          <a:p>
            <a:pPr marL="628650" indent="-400050" algn="justLow">
              <a:buFont typeface="+mj-lt"/>
              <a:buAutoNum type="alphaLcParenR"/>
            </a:pPr>
            <a:r>
              <a:rPr lang="en-US" sz="2450" b="1" dirty="0" smtClean="0">
                <a:latin typeface="Times New Roman" panose="02020603050405020304" pitchFamily="18" charset="0"/>
                <a:cs typeface="Times New Roman" panose="02020603050405020304" pitchFamily="18" charset="0"/>
              </a:rPr>
              <a:t>Renal failure </a:t>
            </a:r>
          </a:p>
          <a:p>
            <a:pPr marL="628650" indent="-400050" algn="justLow">
              <a:buFont typeface="+mj-lt"/>
              <a:buAutoNum type="alphaLcParenR"/>
            </a:pPr>
            <a:r>
              <a:rPr lang="en-US" sz="2450" b="1" dirty="0" smtClean="0">
                <a:latin typeface="Times New Roman" panose="02020603050405020304" pitchFamily="18" charset="0"/>
                <a:cs typeface="Times New Roman" panose="02020603050405020304" pitchFamily="18" charset="0"/>
              </a:rPr>
              <a:t>Treatment with thiazide diuretics </a:t>
            </a:r>
            <a:r>
              <a:rPr lang="en-US" sz="2450" dirty="0" smtClean="0">
                <a:latin typeface="Times New Roman" panose="02020603050405020304" pitchFamily="18" charset="0"/>
                <a:cs typeface="Times New Roman" panose="02020603050405020304" pitchFamily="18" charset="0"/>
              </a:rPr>
              <a:t>(inhibit tubular secretion of uric acid)</a:t>
            </a:r>
          </a:p>
          <a:p>
            <a:pPr marL="628650" indent="-400050" algn="justLow">
              <a:buFont typeface="+mj-lt"/>
              <a:buAutoNum type="alphaLcParenR"/>
            </a:pPr>
            <a:r>
              <a:rPr lang="en-US" sz="2450" b="1" dirty="0" smtClean="0">
                <a:latin typeface="Times New Roman" panose="02020603050405020304" pitchFamily="18" charset="0"/>
                <a:cs typeface="Times New Roman" panose="02020603050405020304" pitchFamily="18" charset="0"/>
              </a:rPr>
              <a:t>Lactic acidosis and ketoacidosis </a:t>
            </a:r>
            <a:r>
              <a:rPr lang="en-US" sz="2450" dirty="0" smtClean="0">
                <a:latin typeface="Times New Roman" panose="02020603050405020304" pitchFamily="18" charset="0"/>
                <a:cs typeface="Times New Roman" panose="02020603050405020304" pitchFamily="18" charset="0"/>
              </a:rPr>
              <a:t>(interference with tubular secretion)</a:t>
            </a:r>
          </a:p>
          <a:p>
            <a:pPr marL="457200" indent="-457200" algn="justLow">
              <a:buFont typeface="+mj-lt"/>
              <a:buAutoNum type="alphaLcParenR"/>
            </a:pPr>
            <a:endParaRPr lang="en-US" sz="2450" dirty="0"/>
          </a:p>
        </p:txBody>
      </p:sp>
      <p:sp>
        <p:nvSpPr>
          <p:cNvPr id="7" name="Rounded Rectangle 6"/>
          <p:cNvSpPr/>
          <p:nvPr/>
        </p:nvSpPr>
        <p:spPr>
          <a:xfrm>
            <a:off x="2314574" y="41734"/>
            <a:ext cx="4357690" cy="4853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smtClean="0">
                <a:solidFill>
                  <a:srgbClr val="0000CC"/>
                </a:solidFill>
              </a:rPr>
              <a:t>Nucleoprotein metabolism</a:t>
            </a:r>
            <a:endParaRPr lang="en-US" sz="2900" b="1" dirty="0">
              <a:solidFill>
                <a:srgbClr val="0000CC"/>
              </a:solidFill>
            </a:endParaRPr>
          </a:p>
        </p:txBody>
      </p:sp>
    </p:spTree>
    <p:extLst>
      <p:ext uri="{BB962C8B-B14F-4D97-AF65-F5344CB8AC3E}">
        <p14:creationId xmlns:p14="http://schemas.microsoft.com/office/powerpoint/2010/main" val="1028016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85789" y="570373"/>
            <a:ext cx="4057649" cy="35831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00CC"/>
                </a:solidFill>
              </a:rPr>
              <a:t>Treatment policies in gout </a:t>
            </a:r>
            <a:endParaRPr lang="en-US" sz="2700" b="1" dirty="0">
              <a:solidFill>
                <a:srgbClr val="0000CC"/>
              </a:solidFill>
            </a:endParaRPr>
          </a:p>
        </p:txBody>
      </p:sp>
      <p:sp>
        <p:nvSpPr>
          <p:cNvPr id="6" name="TextBox 5"/>
          <p:cNvSpPr txBox="1"/>
          <p:nvPr/>
        </p:nvSpPr>
        <p:spPr>
          <a:xfrm>
            <a:off x="428625" y="928688"/>
            <a:ext cx="8301037" cy="5278368"/>
          </a:xfrm>
          <a:prstGeom prst="rect">
            <a:avLst/>
          </a:prstGeom>
          <a:noFill/>
          <a:ln w="28575">
            <a:noFill/>
          </a:ln>
        </p:spPr>
        <p:txBody>
          <a:bodyPr wrap="square" rtlCol="0">
            <a:spAutoFit/>
          </a:bodyPr>
          <a:lstStyle/>
          <a:p>
            <a:pPr marL="514350" indent="-514350" algn="justLow">
              <a:buAutoNum type="arabicPeriod"/>
            </a:pPr>
            <a:r>
              <a:rPr lang="en-US" sz="2600" b="1" dirty="0" smtClean="0">
                <a:solidFill>
                  <a:srgbClr val="FF0000"/>
                </a:solidFill>
              </a:rPr>
              <a:t>Reduce the dietary purine intake</a:t>
            </a:r>
          </a:p>
          <a:p>
            <a:pPr marL="514350" indent="-514350" algn="justLow">
              <a:buAutoNum type="arabicPeriod"/>
            </a:pPr>
            <a:r>
              <a:rPr lang="en-US" sz="2600" b="1" dirty="0" smtClean="0">
                <a:solidFill>
                  <a:srgbClr val="FF0000"/>
                </a:solidFill>
              </a:rPr>
              <a:t>Increase renal excretion by </a:t>
            </a:r>
            <a:r>
              <a:rPr lang="en-US" sz="2600" b="1" dirty="0" err="1" smtClean="0">
                <a:solidFill>
                  <a:srgbClr val="FF0000"/>
                </a:solidFill>
              </a:rPr>
              <a:t>uricosuric</a:t>
            </a:r>
            <a:r>
              <a:rPr lang="en-US" sz="2600" b="1" dirty="0" smtClean="0">
                <a:solidFill>
                  <a:srgbClr val="FF0000"/>
                </a:solidFill>
              </a:rPr>
              <a:t> drugs, </a:t>
            </a:r>
            <a:r>
              <a:rPr lang="en-US" sz="2600" dirty="0" smtClean="0"/>
              <a:t>to decrease  </a:t>
            </a:r>
            <a:r>
              <a:rPr lang="en-US" sz="2600" dirty="0" err="1" smtClean="0"/>
              <a:t>urate</a:t>
            </a:r>
            <a:r>
              <a:rPr lang="en-US" sz="2600" dirty="0" smtClean="0"/>
              <a:t> reabsorption from the renal tubules .e.g. </a:t>
            </a:r>
            <a:r>
              <a:rPr lang="en-US" sz="2600" b="1" dirty="0" err="1" smtClean="0"/>
              <a:t>probenecid</a:t>
            </a:r>
            <a:endParaRPr lang="en-US" sz="2600" b="1" dirty="0" smtClean="0"/>
          </a:p>
          <a:p>
            <a:pPr marL="514350" indent="-514350" algn="justLow">
              <a:buAutoNum type="arabicPeriod"/>
            </a:pPr>
            <a:r>
              <a:rPr lang="en-US" sz="2600" b="1" dirty="0" smtClean="0">
                <a:solidFill>
                  <a:srgbClr val="FF0000"/>
                </a:solidFill>
              </a:rPr>
              <a:t>Reduce </a:t>
            </a:r>
            <a:r>
              <a:rPr lang="en-US" sz="2600" b="1" dirty="0" err="1" smtClean="0">
                <a:solidFill>
                  <a:srgbClr val="FF0000"/>
                </a:solidFill>
              </a:rPr>
              <a:t>urate</a:t>
            </a:r>
            <a:r>
              <a:rPr lang="en-US" sz="2600" b="1" dirty="0" smtClean="0">
                <a:solidFill>
                  <a:srgbClr val="FF0000"/>
                </a:solidFill>
              </a:rPr>
              <a:t> production by allopurinol</a:t>
            </a:r>
            <a:r>
              <a:rPr lang="en-US" sz="2600" dirty="0" smtClean="0"/>
              <a:t>, an analogue of hypoxanthine so it is a competitive inhibitor of xanthine oxidase </a:t>
            </a:r>
            <a:r>
              <a:rPr lang="en-US" sz="2600" dirty="0" smtClean="0">
                <a:latin typeface="Times New Roman" panose="02020603050405020304" pitchFamily="18" charset="0"/>
                <a:cs typeface="Times New Roman" panose="02020603050405020304" pitchFamily="18" charset="0"/>
              </a:rPr>
              <a:t>→ ↓ </a:t>
            </a:r>
            <a:r>
              <a:rPr lang="en-US" sz="2600" dirty="0" err="1" smtClean="0">
                <a:latin typeface="Times New Roman" panose="02020603050405020304" pitchFamily="18" charset="0"/>
                <a:cs typeface="Times New Roman" panose="02020603050405020304" pitchFamily="18" charset="0"/>
              </a:rPr>
              <a:t>urate</a:t>
            </a:r>
            <a:r>
              <a:rPr lang="en-US" sz="2600" dirty="0" smtClean="0">
                <a:latin typeface="Times New Roman" panose="02020603050405020304" pitchFamily="18" charset="0"/>
                <a:cs typeface="Times New Roman" panose="02020603050405020304" pitchFamily="18" charset="0"/>
              </a:rPr>
              <a:t> formation. Xanthine &amp; hypoxanthine are more soluble &amp; easily excreted. Xanthine oxidase converts </a:t>
            </a:r>
            <a:r>
              <a:rPr lang="en-US" sz="2600" b="1" dirty="0" smtClean="0">
                <a:latin typeface="Times New Roman" panose="02020603050405020304" pitchFamily="18" charset="0"/>
                <a:cs typeface="Times New Roman" panose="02020603050405020304" pitchFamily="18" charset="0"/>
              </a:rPr>
              <a:t>allopurinol</a:t>
            </a:r>
            <a:r>
              <a:rPr lang="en-US" sz="2600" dirty="0" smtClean="0">
                <a:latin typeface="Times New Roman" panose="02020603050405020304" pitchFamily="18" charset="0"/>
                <a:cs typeface="Times New Roman" panose="02020603050405020304" pitchFamily="18" charset="0"/>
              </a:rPr>
              <a:t> to </a:t>
            </a:r>
            <a:r>
              <a:rPr lang="en-US" sz="2600" dirty="0" err="1" smtClean="0">
                <a:latin typeface="Times New Roman" panose="02020603050405020304" pitchFamily="18" charset="0"/>
                <a:cs typeface="Times New Roman" panose="02020603050405020304" pitchFamily="18" charset="0"/>
              </a:rPr>
              <a:t>alloxanthine</a:t>
            </a:r>
            <a:r>
              <a:rPr lang="en-US" sz="2600" dirty="0" smtClean="0">
                <a:latin typeface="Times New Roman" panose="02020603050405020304" pitchFamily="18" charset="0"/>
                <a:cs typeface="Times New Roman" panose="02020603050405020304" pitchFamily="18" charset="0"/>
              </a:rPr>
              <a:t>. (more effective inhibitor of xanthine oxidase (suicide inhibition)</a:t>
            </a:r>
            <a:endParaRPr lang="en-US" sz="2600" dirty="0" smtClean="0"/>
          </a:p>
          <a:p>
            <a:pPr marL="514350" indent="-514350" algn="justLow">
              <a:buAutoNum type="arabicPeriod"/>
            </a:pPr>
            <a:r>
              <a:rPr lang="en-US" sz="2600" b="1" dirty="0" smtClean="0">
                <a:solidFill>
                  <a:srgbClr val="FF0000"/>
                </a:solidFill>
              </a:rPr>
              <a:t>Colchicine; </a:t>
            </a:r>
            <a:r>
              <a:rPr lang="en-US" sz="2600" dirty="0">
                <a:latin typeface="Times New Roman" panose="02020603050405020304" pitchFamily="18" charset="0"/>
                <a:cs typeface="Times New Roman" panose="02020603050405020304" pitchFamily="18" charset="0"/>
              </a:rPr>
              <a:t>anti-</a:t>
            </a:r>
            <a:r>
              <a:rPr lang="en-US" sz="2600" dirty="0" err="1">
                <a:latin typeface="Times New Roman" panose="02020603050405020304" pitchFamily="18" charset="0"/>
                <a:cs typeface="Times New Roman" panose="02020603050405020304" pitchFamily="18" charset="0"/>
              </a:rPr>
              <a:t>infalammatory</a:t>
            </a:r>
            <a:r>
              <a:rPr lang="en-US" sz="2600" dirty="0">
                <a:latin typeface="Times New Roman" panose="02020603050405020304" pitchFamily="18" charset="0"/>
                <a:cs typeface="Times New Roman" panose="02020603050405020304" pitchFamily="18" charset="0"/>
              </a:rPr>
              <a:t> very useful to arrest arthritis in gout</a:t>
            </a:r>
          </a:p>
          <a:p>
            <a:pPr marL="457200" indent="-457200" algn="justLow">
              <a:buAutoNum type="arabicPeriod"/>
            </a:pPr>
            <a:endParaRPr lang="en-US" sz="2500" b="1" dirty="0" smtClean="0">
              <a:solidFill>
                <a:srgbClr val="FF0000"/>
              </a:solidFill>
            </a:endParaRPr>
          </a:p>
        </p:txBody>
      </p:sp>
      <p:sp>
        <p:nvSpPr>
          <p:cNvPr id="7" name="Rounded Rectangle 6"/>
          <p:cNvSpPr/>
          <p:nvPr/>
        </p:nvSpPr>
        <p:spPr>
          <a:xfrm>
            <a:off x="2314574" y="41734"/>
            <a:ext cx="4357690" cy="4853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smtClean="0">
                <a:solidFill>
                  <a:srgbClr val="0000CC"/>
                </a:solidFill>
              </a:rPr>
              <a:t>Nucleoprotein metabolism</a:t>
            </a:r>
            <a:endParaRPr lang="en-US" sz="2900" b="1" dirty="0">
              <a:solidFill>
                <a:srgbClr val="0000CC"/>
              </a:solidFill>
            </a:endParaRPr>
          </a:p>
        </p:txBody>
      </p:sp>
    </p:spTree>
    <p:extLst>
      <p:ext uri="{BB962C8B-B14F-4D97-AF65-F5344CB8AC3E}">
        <p14:creationId xmlns:p14="http://schemas.microsoft.com/office/powerpoint/2010/main" val="3809371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00274" y="56023"/>
            <a:ext cx="4500563" cy="4853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0000CC"/>
                </a:solidFill>
              </a:rPr>
              <a:t>Nucleoprotein metabolism</a:t>
            </a:r>
            <a:endParaRPr lang="en-US" sz="3000" b="1" dirty="0">
              <a:solidFill>
                <a:srgbClr val="0000CC"/>
              </a:solidFill>
            </a:endParaRPr>
          </a:p>
        </p:txBody>
      </p:sp>
      <p:sp>
        <p:nvSpPr>
          <p:cNvPr id="6" name="TextBox 5"/>
          <p:cNvSpPr txBox="1"/>
          <p:nvPr/>
        </p:nvSpPr>
        <p:spPr>
          <a:xfrm>
            <a:off x="521493" y="783907"/>
            <a:ext cx="7858124" cy="5637121"/>
          </a:xfrm>
          <a:prstGeom prst="rect">
            <a:avLst/>
          </a:prstGeom>
          <a:noFill/>
          <a:ln w="28575">
            <a:noFill/>
          </a:ln>
        </p:spPr>
        <p:txBody>
          <a:bodyPr wrap="square" rtlCol="0">
            <a:spAutoFit/>
          </a:bodyPr>
          <a:lstStyle/>
          <a:p>
            <a:pPr algn="justLow">
              <a:lnSpc>
                <a:spcPct val="150000"/>
              </a:lnSpc>
            </a:pPr>
            <a:r>
              <a:rPr lang="en-US" sz="2700" dirty="0" smtClean="0"/>
              <a:t>Diet contains nucleic acids in the form of nucleoproteins </a:t>
            </a:r>
          </a:p>
          <a:p>
            <a:pPr algn="justLow">
              <a:lnSpc>
                <a:spcPct val="150000"/>
              </a:lnSpc>
            </a:pPr>
            <a:r>
              <a:rPr lang="en-US" sz="2700" b="1" dirty="0" smtClean="0">
                <a:solidFill>
                  <a:srgbClr val="0000CC"/>
                </a:solidFill>
              </a:rPr>
              <a:t>Type: </a:t>
            </a:r>
            <a:r>
              <a:rPr lang="en-US" sz="2700" dirty="0"/>
              <a:t>nucleoproteins </a:t>
            </a:r>
            <a:r>
              <a:rPr lang="en-US" sz="2700" dirty="0" smtClean="0"/>
              <a:t>are conjugated proteins</a:t>
            </a:r>
          </a:p>
          <a:p>
            <a:pPr algn="justLow">
              <a:lnSpc>
                <a:spcPct val="150000"/>
              </a:lnSpc>
            </a:pPr>
            <a:r>
              <a:rPr lang="en-US" sz="2700" dirty="0"/>
              <a:t>[</a:t>
            </a:r>
            <a:r>
              <a:rPr lang="en-US" sz="2700" dirty="0" smtClean="0"/>
              <a:t>non-protein prosthetic group (nucleic acid) attached to one or more molecules of a simple protein]</a:t>
            </a:r>
          </a:p>
          <a:p>
            <a:pPr marL="457200" indent="-457200" algn="justLow">
              <a:lnSpc>
                <a:spcPct val="150000"/>
              </a:lnSpc>
              <a:buFont typeface="Arial" panose="020B0604020202090204" pitchFamily="34" charset="0"/>
              <a:buChar char="•"/>
            </a:pPr>
            <a:r>
              <a:rPr lang="en-US" sz="2700" dirty="0" smtClean="0"/>
              <a:t>Simple protein is usually basic protein (histone or protamine)</a:t>
            </a:r>
          </a:p>
          <a:p>
            <a:pPr marL="342900" indent="-342900" algn="justLow">
              <a:lnSpc>
                <a:spcPct val="150000"/>
              </a:lnSpc>
              <a:buFont typeface="Arial" panose="020B0604020202090204" pitchFamily="34" charset="0"/>
              <a:buChar char="•"/>
            </a:pPr>
            <a:r>
              <a:rPr lang="en-US" sz="2700" dirty="0" smtClean="0"/>
              <a:t>Nucleoproteins are found in all animals &amp; plants ( in all cell nuclei &amp; protoplasm)</a:t>
            </a:r>
          </a:p>
        </p:txBody>
      </p:sp>
    </p:spTree>
    <p:extLst>
      <p:ext uri="{BB962C8B-B14F-4D97-AF65-F5344CB8AC3E}">
        <p14:creationId xmlns:p14="http://schemas.microsoft.com/office/powerpoint/2010/main" val="1680618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00274" y="31883"/>
            <a:ext cx="4500563" cy="45377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0000CC"/>
                </a:solidFill>
              </a:rPr>
              <a:t>Nucleoprotein metabolism</a:t>
            </a:r>
            <a:endParaRPr lang="en-US" sz="3000" b="1" dirty="0">
              <a:solidFill>
                <a:srgbClr val="0000CC"/>
              </a:solidFill>
            </a:endParaRPr>
          </a:p>
        </p:txBody>
      </p:sp>
      <p:sp>
        <p:nvSpPr>
          <p:cNvPr id="6" name="TextBox 5"/>
          <p:cNvSpPr txBox="1"/>
          <p:nvPr/>
        </p:nvSpPr>
        <p:spPr>
          <a:xfrm>
            <a:off x="454449" y="470558"/>
            <a:ext cx="7858124" cy="1292662"/>
          </a:xfrm>
          <a:prstGeom prst="rect">
            <a:avLst/>
          </a:prstGeom>
          <a:noFill/>
          <a:ln w="28575">
            <a:noFill/>
          </a:ln>
        </p:spPr>
        <p:txBody>
          <a:bodyPr wrap="square" rtlCol="0">
            <a:spAutoFit/>
          </a:bodyPr>
          <a:lstStyle/>
          <a:p>
            <a:r>
              <a:rPr lang="en-US" sz="2600" b="1" dirty="0" smtClean="0">
                <a:solidFill>
                  <a:srgbClr val="FF0000"/>
                </a:solidFill>
              </a:rPr>
              <a:t>Pyrimidine metabolism</a:t>
            </a:r>
          </a:p>
          <a:p>
            <a:pPr algn="justLow"/>
            <a:r>
              <a:rPr lang="en-US" sz="2600" b="1" dirty="0" smtClean="0">
                <a:solidFill>
                  <a:srgbClr val="0000CC"/>
                </a:solidFill>
              </a:rPr>
              <a:t>2 pathways; de novo &amp; salvage</a:t>
            </a:r>
            <a:endParaRPr lang="en-US" sz="2600" dirty="0" smtClean="0"/>
          </a:p>
          <a:p>
            <a:pPr algn="justLow"/>
            <a:r>
              <a:rPr lang="en-US" sz="2600" b="1" dirty="0" smtClean="0">
                <a:solidFill>
                  <a:srgbClr val="0000CC"/>
                </a:solidFill>
              </a:rPr>
              <a:t>Pathways: </a:t>
            </a:r>
            <a:r>
              <a:rPr lang="en-US" sz="2600" dirty="0" smtClean="0"/>
              <a:t>major (De novo) and minor (Salvage)</a:t>
            </a:r>
          </a:p>
        </p:txBody>
      </p:sp>
      <p:sp>
        <p:nvSpPr>
          <p:cNvPr id="7" name="TextBox 6"/>
          <p:cNvSpPr txBox="1"/>
          <p:nvPr/>
        </p:nvSpPr>
        <p:spPr>
          <a:xfrm>
            <a:off x="454449" y="1814802"/>
            <a:ext cx="7858124" cy="1692771"/>
          </a:xfrm>
          <a:prstGeom prst="rect">
            <a:avLst/>
          </a:prstGeom>
          <a:noFill/>
          <a:ln w="28575">
            <a:noFill/>
          </a:ln>
        </p:spPr>
        <p:txBody>
          <a:bodyPr wrap="square" rtlCol="0">
            <a:spAutoFit/>
          </a:bodyPr>
          <a:lstStyle/>
          <a:p>
            <a:pPr algn="ctr"/>
            <a:r>
              <a:rPr lang="en-US" sz="2600" b="1" dirty="0" smtClean="0">
                <a:solidFill>
                  <a:srgbClr val="FF0000"/>
                </a:solidFill>
              </a:rPr>
              <a:t>De novo synthesis</a:t>
            </a:r>
          </a:p>
          <a:p>
            <a:pPr marL="457200" indent="-457200" algn="justLow">
              <a:buFont typeface="Arial" panose="020B0604020202090204" pitchFamily="34" charset="0"/>
              <a:buChar char="•"/>
            </a:pPr>
            <a:r>
              <a:rPr lang="en-US" sz="2600" dirty="0" smtClean="0"/>
              <a:t>The pyrimidine ring (unlike purine) is synthesized as free pyrimidine, then incorporated into nucleotides.</a:t>
            </a:r>
          </a:p>
          <a:p>
            <a:pPr marL="457200" indent="-457200" algn="justLow">
              <a:buFont typeface="Arial" panose="020B0604020202090204" pitchFamily="34" charset="0"/>
              <a:buChar char="•"/>
            </a:pPr>
            <a:r>
              <a:rPr lang="en-US" sz="2600" dirty="0" smtClean="0"/>
              <a:t>The origin of atoms of </a:t>
            </a:r>
            <a:r>
              <a:rPr lang="en-US" sz="2600" dirty="0"/>
              <a:t>pyrimidine </a:t>
            </a:r>
            <a:r>
              <a:rPr lang="en-US" sz="2600" dirty="0" smtClean="0"/>
              <a:t>nucleus:</a:t>
            </a:r>
          </a:p>
        </p:txBody>
      </p:sp>
      <p:pic>
        <p:nvPicPr>
          <p:cNvPr id="1026" name="Picture 2" descr="JaypeeDigital | eBook R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3559155"/>
            <a:ext cx="4762500" cy="1743076"/>
          </a:xfrm>
          <a:prstGeom prst="rect">
            <a:avLst/>
          </a:prstGeom>
          <a:noFill/>
          <a:extLst>
            <a:ext uri="{909E8E84-426E-40DD-AFC4-6F175D3DCCD1}">
              <a14:hiddenFill xmlns:a14="http://schemas.microsoft.com/office/drawing/2010/main">
                <a:solidFill>
                  <a:srgbClr val="FFFFFF"/>
                </a:solidFill>
              </a14:hiddenFill>
            </a:ext>
          </a:extLst>
        </p:spPr>
      </p:pic>
      <p:sp>
        <p:nvSpPr>
          <p:cNvPr id="3" name="Left Brace 2"/>
          <p:cNvSpPr/>
          <p:nvPr/>
        </p:nvSpPr>
        <p:spPr>
          <a:xfrm>
            <a:off x="2457451" y="4071938"/>
            <a:ext cx="300038" cy="72866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107284" y="4071938"/>
            <a:ext cx="1500186" cy="646331"/>
          </a:xfrm>
          <a:prstGeom prst="rect">
            <a:avLst/>
          </a:prstGeom>
          <a:noFill/>
        </p:spPr>
        <p:txBody>
          <a:bodyPr wrap="square" rtlCol="0">
            <a:spAutoFit/>
          </a:bodyPr>
          <a:lstStyle/>
          <a:p>
            <a:r>
              <a:rPr lang="en-US" b="1" dirty="0" err="1" smtClean="0"/>
              <a:t>Carbamoyl</a:t>
            </a:r>
            <a:r>
              <a:rPr lang="en-US" b="1" dirty="0" smtClean="0"/>
              <a:t> phosphate </a:t>
            </a:r>
            <a:endParaRPr lang="en-US" b="1" dirty="0"/>
          </a:p>
        </p:txBody>
      </p:sp>
    </p:spTree>
    <p:extLst>
      <p:ext uri="{BB962C8B-B14F-4D97-AF65-F5344CB8AC3E}">
        <p14:creationId xmlns:p14="http://schemas.microsoft.com/office/powerpoint/2010/main" val="1615205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85789" y="570373"/>
            <a:ext cx="6086475" cy="35831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Steps of De novo Pyrimidine synthesis:</a:t>
            </a:r>
            <a:endParaRPr lang="en-US" sz="2800" b="1" dirty="0">
              <a:solidFill>
                <a:srgbClr val="FF0000"/>
              </a:solidFill>
            </a:endParaRPr>
          </a:p>
        </p:txBody>
      </p:sp>
      <p:sp>
        <p:nvSpPr>
          <p:cNvPr id="6" name="TextBox 5"/>
          <p:cNvSpPr txBox="1"/>
          <p:nvPr/>
        </p:nvSpPr>
        <p:spPr>
          <a:xfrm>
            <a:off x="428625" y="928688"/>
            <a:ext cx="8301037" cy="6632585"/>
          </a:xfrm>
          <a:prstGeom prst="rect">
            <a:avLst/>
          </a:prstGeom>
          <a:noFill/>
          <a:ln w="28575">
            <a:noFill/>
          </a:ln>
        </p:spPr>
        <p:txBody>
          <a:bodyPr wrap="square" rtlCol="0">
            <a:spAutoFit/>
          </a:bodyPr>
          <a:lstStyle/>
          <a:p>
            <a:pPr marL="342900" indent="-342900" algn="justLow">
              <a:buAutoNum type="arabicPeriod"/>
            </a:pPr>
            <a:r>
              <a:rPr lang="en-US" sz="2500" b="1" dirty="0" err="1" smtClean="0">
                <a:solidFill>
                  <a:srgbClr val="FF0000"/>
                </a:solidFill>
              </a:rPr>
              <a:t>Carbamoyl</a:t>
            </a:r>
            <a:r>
              <a:rPr lang="en-US" sz="2500" b="1" dirty="0" smtClean="0">
                <a:solidFill>
                  <a:srgbClr val="FF0000"/>
                </a:solidFill>
              </a:rPr>
              <a:t> phosphate synthesis: </a:t>
            </a:r>
            <a:r>
              <a:rPr lang="en-US" sz="2500" dirty="0" smtClean="0"/>
              <a:t>cytoplasmic reaction</a:t>
            </a:r>
          </a:p>
          <a:p>
            <a:pPr marL="400050" algn="justLow"/>
            <a:r>
              <a:rPr lang="en-US" sz="2500" dirty="0" smtClean="0"/>
              <a:t>It is synthesized from nitrogen of glutamine &amp; bicarbonate </a:t>
            </a:r>
            <a:r>
              <a:rPr lang="en-US" sz="2500" b="1" dirty="0" smtClean="0"/>
              <a:t>by </a:t>
            </a:r>
            <a:r>
              <a:rPr lang="en-US" sz="2500" b="1" dirty="0" err="1" smtClean="0"/>
              <a:t>carbamoyl</a:t>
            </a:r>
            <a:r>
              <a:rPr lang="en-US" sz="2500" b="1" dirty="0" smtClean="0"/>
              <a:t> phosphate </a:t>
            </a:r>
            <a:r>
              <a:rPr lang="en-US" sz="2500" b="1" dirty="0" err="1" smtClean="0"/>
              <a:t>synthetase</a:t>
            </a:r>
            <a:r>
              <a:rPr lang="en-US" sz="2500" b="1" dirty="0" smtClean="0"/>
              <a:t> II (CPS II).</a:t>
            </a:r>
          </a:p>
          <a:p>
            <a:pPr marL="400050" indent="-400050" algn="justLow"/>
            <a:r>
              <a:rPr lang="en-US" sz="2500" b="1" dirty="0" smtClean="0">
                <a:solidFill>
                  <a:srgbClr val="FF0000"/>
                </a:solidFill>
              </a:rPr>
              <a:t>2. Rate </a:t>
            </a:r>
            <a:r>
              <a:rPr lang="en-US" sz="2500" b="1" dirty="0">
                <a:solidFill>
                  <a:srgbClr val="FF0000"/>
                </a:solidFill>
              </a:rPr>
              <a:t>limiting </a:t>
            </a:r>
            <a:r>
              <a:rPr lang="en-US" sz="2500" b="1" dirty="0" smtClean="0">
                <a:solidFill>
                  <a:srgbClr val="FF0000"/>
                </a:solidFill>
              </a:rPr>
              <a:t>step: </a:t>
            </a:r>
            <a:r>
              <a:rPr lang="en-US" sz="2500" dirty="0" err="1"/>
              <a:t>Carbamoyl</a:t>
            </a:r>
            <a:r>
              <a:rPr lang="en-US" sz="2500" dirty="0"/>
              <a:t> phosphate </a:t>
            </a:r>
            <a:r>
              <a:rPr lang="en-US" sz="2500" dirty="0" smtClean="0"/>
              <a:t>&amp; aspartate combine to form </a:t>
            </a:r>
            <a:r>
              <a:rPr lang="en-US" sz="2500" dirty="0" err="1" smtClean="0"/>
              <a:t>carbamoyl</a:t>
            </a:r>
            <a:r>
              <a:rPr lang="en-US" sz="2500" dirty="0" smtClean="0"/>
              <a:t> aspartate by </a:t>
            </a:r>
            <a:r>
              <a:rPr lang="en-US" sz="2500" b="1" dirty="0" err="1" smtClean="0"/>
              <a:t>aspartyl</a:t>
            </a:r>
            <a:r>
              <a:rPr lang="en-US" sz="2500" b="1" dirty="0" smtClean="0"/>
              <a:t> </a:t>
            </a:r>
            <a:r>
              <a:rPr lang="en-US" sz="2500" b="1" dirty="0" err="1" smtClean="0"/>
              <a:t>transcarbamoylase</a:t>
            </a:r>
            <a:r>
              <a:rPr lang="en-US" sz="2500" b="1" dirty="0" smtClean="0"/>
              <a:t> (ATC)</a:t>
            </a:r>
            <a:r>
              <a:rPr lang="en-US" sz="2500" dirty="0" smtClean="0"/>
              <a:t>, allosteric regulated. C2 &amp; N3 are derived from </a:t>
            </a:r>
            <a:r>
              <a:rPr lang="en-US" sz="2500" dirty="0" err="1" smtClean="0"/>
              <a:t>carbamoyl</a:t>
            </a:r>
            <a:r>
              <a:rPr lang="en-US" sz="2500" dirty="0" smtClean="0"/>
              <a:t> phosphate &amp; the rest from aspartate.</a:t>
            </a:r>
          </a:p>
          <a:p>
            <a:pPr marL="400050" indent="-400050" algn="justLow"/>
            <a:r>
              <a:rPr lang="en-US" sz="2500" b="1" dirty="0" smtClean="0">
                <a:solidFill>
                  <a:srgbClr val="FF0000"/>
                </a:solidFill>
              </a:rPr>
              <a:t>3. Formation of pyrimidine ring: </a:t>
            </a:r>
            <a:r>
              <a:rPr lang="en-US" sz="2500" dirty="0" smtClean="0"/>
              <a:t>the 3</a:t>
            </a:r>
            <a:r>
              <a:rPr lang="en-US" sz="2500" baseline="30000" dirty="0" smtClean="0"/>
              <a:t>rd</a:t>
            </a:r>
            <a:r>
              <a:rPr lang="en-US" sz="2500" dirty="0" smtClean="0"/>
              <a:t> nitrogen &amp; the 4</a:t>
            </a:r>
            <a:r>
              <a:rPr lang="en-US" sz="2500" baseline="30000" dirty="0" smtClean="0"/>
              <a:t>th</a:t>
            </a:r>
            <a:r>
              <a:rPr lang="en-US" sz="2500" dirty="0" smtClean="0"/>
              <a:t> carbon are </a:t>
            </a:r>
            <a:r>
              <a:rPr lang="en-US" sz="2500" dirty="0"/>
              <a:t>j</a:t>
            </a:r>
            <a:r>
              <a:rPr lang="en-US" sz="2500" dirty="0" smtClean="0"/>
              <a:t>oined by a covalent bond. </a:t>
            </a:r>
            <a:r>
              <a:rPr lang="en-US" sz="2500" dirty="0" err="1" smtClean="0"/>
              <a:t>Carbamoyl</a:t>
            </a:r>
            <a:r>
              <a:rPr lang="en-US" sz="2500" dirty="0" smtClean="0"/>
              <a:t> aspartate is cyclized. </a:t>
            </a:r>
            <a:r>
              <a:rPr lang="en-US" sz="2500" dirty="0" err="1" smtClean="0"/>
              <a:t>Dihydro</a:t>
            </a:r>
            <a:r>
              <a:rPr lang="en-US" sz="2500" dirty="0" err="1"/>
              <a:t>-</a:t>
            </a:r>
            <a:r>
              <a:rPr lang="en-US" sz="2500" dirty="0" err="1" smtClean="0"/>
              <a:t>orotic</a:t>
            </a:r>
            <a:r>
              <a:rPr lang="en-US" sz="2500" dirty="0" smtClean="0"/>
              <a:t> acid is produced by </a:t>
            </a:r>
            <a:r>
              <a:rPr lang="en-US" sz="2500" b="1" dirty="0" err="1" smtClean="0"/>
              <a:t>dihydro</a:t>
            </a:r>
            <a:r>
              <a:rPr lang="en-US" sz="2500" b="1" dirty="0" smtClean="0"/>
              <a:t> </a:t>
            </a:r>
            <a:r>
              <a:rPr lang="en-US" sz="2500" b="1" dirty="0" err="1" smtClean="0"/>
              <a:t>orotase</a:t>
            </a:r>
            <a:r>
              <a:rPr lang="en-US" sz="2500" b="1" dirty="0" smtClean="0"/>
              <a:t> (</a:t>
            </a:r>
            <a:r>
              <a:rPr lang="en-US" sz="2500" b="1" dirty="0" err="1" smtClean="0"/>
              <a:t>DHOase</a:t>
            </a:r>
            <a:r>
              <a:rPr lang="en-US" sz="2500" b="1" dirty="0" smtClean="0"/>
              <a:t>)</a:t>
            </a:r>
          </a:p>
          <a:p>
            <a:pPr marL="400050" indent="-400050" algn="justLow"/>
            <a:r>
              <a:rPr lang="en-US" sz="2500" b="1" dirty="0" smtClean="0">
                <a:solidFill>
                  <a:srgbClr val="FF0000"/>
                </a:solidFill>
              </a:rPr>
              <a:t>4. Formation of </a:t>
            </a:r>
            <a:r>
              <a:rPr lang="en-US" sz="2500" b="1" dirty="0" err="1" smtClean="0">
                <a:solidFill>
                  <a:srgbClr val="FF0000"/>
                </a:solidFill>
              </a:rPr>
              <a:t>orotic</a:t>
            </a:r>
            <a:r>
              <a:rPr lang="en-US" sz="2500" b="1" dirty="0" smtClean="0">
                <a:solidFill>
                  <a:srgbClr val="FF0000"/>
                </a:solidFill>
              </a:rPr>
              <a:t> acid by oxidation:</a:t>
            </a:r>
            <a:r>
              <a:rPr lang="en-US" sz="2500" dirty="0" smtClean="0"/>
              <a:t> hydrogen atoms are removed so that </a:t>
            </a:r>
            <a:r>
              <a:rPr lang="en-US" sz="2500" dirty="0" err="1" smtClean="0"/>
              <a:t>orotic</a:t>
            </a:r>
            <a:r>
              <a:rPr lang="en-US" sz="2500" dirty="0" smtClean="0"/>
              <a:t> acid is produced by </a:t>
            </a:r>
            <a:r>
              <a:rPr lang="en-US" sz="2500" dirty="0" err="1" smtClean="0"/>
              <a:t>dihydro</a:t>
            </a:r>
            <a:r>
              <a:rPr lang="en-US" sz="2500" dirty="0" smtClean="0"/>
              <a:t> </a:t>
            </a:r>
            <a:r>
              <a:rPr lang="en-US" sz="2500" dirty="0" err="1" smtClean="0"/>
              <a:t>orotate</a:t>
            </a:r>
            <a:r>
              <a:rPr lang="en-US" sz="2500" dirty="0" smtClean="0"/>
              <a:t> dehydrogenase </a:t>
            </a:r>
            <a:r>
              <a:rPr lang="en-US" sz="2500" b="1" dirty="0" smtClean="0"/>
              <a:t>(</a:t>
            </a:r>
            <a:r>
              <a:rPr lang="en-US" sz="2500" b="1" dirty="0" err="1" smtClean="0"/>
              <a:t>DHODHase</a:t>
            </a:r>
            <a:r>
              <a:rPr lang="en-US" sz="2500" b="1" dirty="0" smtClean="0"/>
              <a:t>)</a:t>
            </a:r>
            <a:r>
              <a:rPr lang="en-US" sz="2500" dirty="0" smtClean="0"/>
              <a:t>. It requires NAD co-enzyme.</a:t>
            </a:r>
            <a:endParaRPr lang="en-US" sz="2500" dirty="0"/>
          </a:p>
          <a:p>
            <a:pPr marL="400050" algn="justLow"/>
            <a:endParaRPr lang="en-US" sz="2500" b="1" dirty="0" smtClean="0">
              <a:solidFill>
                <a:srgbClr val="FF0000"/>
              </a:solidFill>
            </a:endParaRPr>
          </a:p>
          <a:p>
            <a:pPr marL="400050" indent="-400050" algn="justLow">
              <a:buAutoNum type="arabicPeriod"/>
            </a:pPr>
            <a:endParaRPr lang="en-US" sz="2500" b="1" dirty="0" smtClean="0">
              <a:solidFill>
                <a:srgbClr val="FF0000"/>
              </a:solidFill>
            </a:endParaRPr>
          </a:p>
        </p:txBody>
      </p:sp>
      <p:sp>
        <p:nvSpPr>
          <p:cNvPr id="7" name="Rounded Rectangle 6"/>
          <p:cNvSpPr/>
          <p:nvPr/>
        </p:nvSpPr>
        <p:spPr>
          <a:xfrm>
            <a:off x="2314574" y="41734"/>
            <a:ext cx="4357690" cy="4853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smtClean="0">
                <a:solidFill>
                  <a:srgbClr val="0000CC"/>
                </a:solidFill>
              </a:rPr>
              <a:t>Nucleoprotein metabolism</a:t>
            </a:r>
            <a:endParaRPr lang="en-US" sz="2900" b="1" dirty="0">
              <a:solidFill>
                <a:srgbClr val="0000CC"/>
              </a:solidFill>
            </a:endParaRPr>
          </a:p>
        </p:txBody>
      </p:sp>
    </p:spTree>
    <p:extLst>
      <p:ext uri="{BB962C8B-B14F-4D97-AF65-F5344CB8AC3E}">
        <p14:creationId xmlns:p14="http://schemas.microsoft.com/office/powerpoint/2010/main" val="3838377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85788" y="648218"/>
            <a:ext cx="7815261" cy="35831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Steps of De novo Pyrimidine synthesis (continued):</a:t>
            </a:r>
            <a:endParaRPr lang="en-US" sz="2800" b="1" dirty="0">
              <a:solidFill>
                <a:srgbClr val="FF0000"/>
              </a:solidFill>
            </a:endParaRPr>
          </a:p>
        </p:txBody>
      </p:sp>
      <p:sp>
        <p:nvSpPr>
          <p:cNvPr id="6" name="TextBox 5"/>
          <p:cNvSpPr txBox="1"/>
          <p:nvPr/>
        </p:nvSpPr>
        <p:spPr>
          <a:xfrm>
            <a:off x="214312" y="1119751"/>
            <a:ext cx="8558212" cy="4708981"/>
          </a:xfrm>
          <a:prstGeom prst="rect">
            <a:avLst/>
          </a:prstGeom>
          <a:noFill/>
          <a:ln w="28575">
            <a:noFill/>
          </a:ln>
        </p:spPr>
        <p:txBody>
          <a:bodyPr wrap="square" rtlCol="0">
            <a:spAutoFit/>
          </a:bodyPr>
          <a:lstStyle/>
          <a:p>
            <a:pPr marL="400050" indent="-400050" algn="justLow"/>
            <a:r>
              <a:rPr lang="en-US" sz="2500" b="1" dirty="0" smtClean="0">
                <a:solidFill>
                  <a:srgbClr val="FF0000"/>
                </a:solidFill>
              </a:rPr>
              <a:t>5. Formation of OMP: </a:t>
            </a:r>
            <a:r>
              <a:rPr lang="en-US" sz="2500" dirty="0" smtClean="0"/>
              <a:t>Ribose-5-P (from PRPP) is added to </a:t>
            </a:r>
            <a:r>
              <a:rPr lang="en-US" sz="2500" dirty="0" err="1" smtClean="0"/>
              <a:t>orotic</a:t>
            </a:r>
            <a:r>
              <a:rPr lang="en-US" sz="2500" dirty="0" smtClean="0"/>
              <a:t> acid to form </a:t>
            </a:r>
            <a:r>
              <a:rPr lang="en-US" sz="2500" dirty="0" err="1" smtClean="0"/>
              <a:t>orotidylic</a:t>
            </a:r>
            <a:r>
              <a:rPr lang="en-US" sz="2500" dirty="0" smtClean="0"/>
              <a:t> acid or </a:t>
            </a:r>
            <a:r>
              <a:rPr lang="en-US" sz="2500" dirty="0" err="1" smtClean="0"/>
              <a:t>orotidine</a:t>
            </a:r>
            <a:r>
              <a:rPr lang="en-US" sz="2500" dirty="0" smtClean="0"/>
              <a:t> monophosphate (OMP) by </a:t>
            </a:r>
            <a:r>
              <a:rPr lang="en-US" sz="2500" dirty="0" err="1" smtClean="0"/>
              <a:t>orotate</a:t>
            </a:r>
            <a:r>
              <a:rPr lang="en-US" sz="2500" dirty="0" smtClean="0"/>
              <a:t> </a:t>
            </a:r>
            <a:r>
              <a:rPr lang="en-US" sz="2500" dirty="0" err="1" smtClean="0"/>
              <a:t>phosphoribosyl</a:t>
            </a:r>
            <a:r>
              <a:rPr lang="en-US" sz="2500" dirty="0" smtClean="0"/>
              <a:t> </a:t>
            </a:r>
            <a:r>
              <a:rPr lang="en-US" sz="2500" dirty="0" err="1" smtClean="0"/>
              <a:t>transferase</a:t>
            </a:r>
            <a:r>
              <a:rPr lang="en-US" sz="2500" dirty="0" smtClean="0"/>
              <a:t> (OPRT </a:t>
            </a:r>
            <a:r>
              <a:rPr lang="en-US" sz="2500" dirty="0" err="1" smtClean="0"/>
              <a:t>ase</a:t>
            </a:r>
            <a:r>
              <a:rPr lang="en-US" sz="2500" dirty="0" smtClean="0"/>
              <a:t>)</a:t>
            </a:r>
          </a:p>
          <a:p>
            <a:pPr marL="400050" indent="-400050" algn="justLow"/>
            <a:r>
              <a:rPr lang="en-US" sz="2500" b="1" dirty="0" smtClean="0">
                <a:solidFill>
                  <a:srgbClr val="FF0000"/>
                </a:solidFill>
              </a:rPr>
              <a:t>6. Formation of </a:t>
            </a:r>
            <a:r>
              <a:rPr lang="en-US" sz="2500" b="1" dirty="0" err="1" smtClean="0">
                <a:solidFill>
                  <a:srgbClr val="FF0000"/>
                </a:solidFill>
              </a:rPr>
              <a:t>uridine</a:t>
            </a:r>
            <a:r>
              <a:rPr lang="en-US" sz="2500" b="1" dirty="0" smtClean="0">
                <a:solidFill>
                  <a:srgbClr val="FF0000"/>
                </a:solidFill>
              </a:rPr>
              <a:t> monophosphate (UMP): </a:t>
            </a:r>
            <a:r>
              <a:rPr lang="en-US" sz="2500" dirty="0" smtClean="0"/>
              <a:t>by OMP decarboxylase (OMPDC</a:t>
            </a:r>
            <a:r>
              <a:rPr lang="en-US" sz="2500" dirty="0"/>
              <a:t>). </a:t>
            </a:r>
            <a:r>
              <a:rPr lang="en-US" sz="2500" dirty="0" smtClean="0"/>
              <a:t>the enzyme is inhibited by 6-aza-uridine (anticancer). UMP is the 1</a:t>
            </a:r>
            <a:r>
              <a:rPr lang="en-US" sz="2500" baseline="30000" dirty="0" smtClean="0"/>
              <a:t>st</a:t>
            </a:r>
            <a:r>
              <a:rPr lang="en-US" sz="2500" dirty="0" smtClean="0"/>
              <a:t> purine formed.</a:t>
            </a:r>
          </a:p>
          <a:p>
            <a:pPr marL="400050" indent="-342900" algn="justLow"/>
            <a:r>
              <a:rPr lang="en-US" sz="2500" b="1" dirty="0" smtClean="0">
                <a:solidFill>
                  <a:srgbClr val="FF0000"/>
                </a:solidFill>
              </a:rPr>
              <a:t>7. Synthesis of triphosphates: </a:t>
            </a:r>
            <a:r>
              <a:rPr lang="en-US" sz="2500" dirty="0" smtClean="0"/>
              <a:t>UMP is phosphorylated to UDP with the help of ATP by nucleoside monophosphate </a:t>
            </a:r>
            <a:r>
              <a:rPr lang="en-US" sz="2500" b="1" dirty="0" smtClean="0"/>
              <a:t>kinase</a:t>
            </a:r>
            <a:r>
              <a:rPr lang="en-US" sz="2500" dirty="0" smtClean="0"/>
              <a:t> (UMP kinase). UDP is phosphorylated to UTP </a:t>
            </a:r>
            <a:r>
              <a:rPr lang="en-US" sz="2500" dirty="0"/>
              <a:t>by nucleoside </a:t>
            </a:r>
            <a:r>
              <a:rPr lang="en-US" sz="2500" dirty="0" err="1" smtClean="0"/>
              <a:t>diphosphate</a:t>
            </a:r>
            <a:r>
              <a:rPr lang="en-US" sz="2500" dirty="0" smtClean="0"/>
              <a:t> </a:t>
            </a:r>
            <a:r>
              <a:rPr lang="en-US" sz="2500" b="1" dirty="0"/>
              <a:t>kinase</a:t>
            </a:r>
            <a:r>
              <a:rPr lang="en-US" sz="2500" dirty="0"/>
              <a:t> (</a:t>
            </a:r>
            <a:r>
              <a:rPr lang="en-US" sz="2500" dirty="0" smtClean="0"/>
              <a:t>UDP </a:t>
            </a:r>
            <a:r>
              <a:rPr lang="en-US" sz="2500" dirty="0"/>
              <a:t>kinase</a:t>
            </a:r>
            <a:r>
              <a:rPr lang="en-US" sz="2500" dirty="0" smtClean="0"/>
              <a:t>) with ATP help.</a:t>
            </a:r>
          </a:p>
          <a:p>
            <a:pPr marL="400050" indent="-285750" algn="justLow"/>
            <a:r>
              <a:rPr lang="en-US" sz="2500" b="1" dirty="0" smtClean="0">
                <a:solidFill>
                  <a:srgbClr val="FF0000"/>
                </a:solidFill>
              </a:rPr>
              <a:t>8. Formation of CTP </a:t>
            </a:r>
            <a:r>
              <a:rPr lang="en-US" sz="2500" dirty="0" smtClean="0"/>
              <a:t>from UTP by </a:t>
            </a:r>
            <a:r>
              <a:rPr lang="en-US" sz="2500" b="1" dirty="0" smtClean="0"/>
              <a:t>CTP </a:t>
            </a:r>
            <a:r>
              <a:rPr lang="en-US" sz="2500" b="1" dirty="0" err="1" smtClean="0"/>
              <a:t>synthetase</a:t>
            </a:r>
            <a:r>
              <a:rPr lang="en-US" sz="2500" b="1" dirty="0" smtClean="0"/>
              <a:t> </a:t>
            </a:r>
            <a:r>
              <a:rPr lang="en-US" sz="2500" dirty="0" smtClean="0"/>
              <a:t>(add amino group from glutamine. It needs ATP)</a:t>
            </a:r>
          </a:p>
        </p:txBody>
      </p:sp>
      <p:sp>
        <p:nvSpPr>
          <p:cNvPr id="7" name="Rounded Rectangle 6"/>
          <p:cNvSpPr/>
          <p:nvPr/>
        </p:nvSpPr>
        <p:spPr>
          <a:xfrm>
            <a:off x="2314574" y="41734"/>
            <a:ext cx="4357690" cy="4853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smtClean="0">
                <a:solidFill>
                  <a:srgbClr val="0000CC"/>
                </a:solidFill>
              </a:rPr>
              <a:t>Nucleoprotein metabolism</a:t>
            </a:r>
            <a:endParaRPr lang="en-US" sz="2900" b="1" dirty="0">
              <a:solidFill>
                <a:srgbClr val="0000CC"/>
              </a:solidFill>
            </a:endParaRPr>
          </a:p>
        </p:txBody>
      </p:sp>
    </p:spTree>
    <p:extLst>
      <p:ext uri="{BB962C8B-B14F-4D97-AF65-F5344CB8AC3E}">
        <p14:creationId xmlns:p14="http://schemas.microsoft.com/office/powerpoint/2010/main" val="3866286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apter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73" y="312688"/>
            <a:ext cx="8748215" cy="622458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71890" y="133531"/>
            <a:ext cx="5528409" cy="35831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rgbClr val="FF0000"/>
                </a:solidFill>
              </a:rPr>
              <a:t>Steps of De novo Pyrimidine synthesis:</a:t>
            </a:r>
            <a:endParaRPr lang="en-US" sz="2600" b="1" dirty="0">
              <a:solidFill>
                <a:srgbClr val="FF0000"/>
              </a:solidFill>
            </a:endParaRPr>
          </a:p>
        </p:txBody>
      </p:sp>
      <p:sp>
        <p:nvSpPr>
          <p:cNvPr id="6" name="TextBox 5"/>
          <p:cNvSpPr txBox="1"/>
          <p:nvPr/>
        </p:nvSpPr>
        <p:spPr>
          <a:xfrm>
            <a:off x="5800299" y="5514976"/>
            <a:ext cx="1614914" cy="414337"/>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6740023" y="5431485"/>
            <a:ext cx="857250" cy="323165"/>
          </a:xfrm>
          <a:prstGeom prst="rect">
            <a:avLst/>
          </a:prstGeom>
          <a:noFill/>
        </p:spPr>
        <p:txBody>
          <a:bodyPr wrap="square" rtlCol="0">
            <a:spAutoFit/>
          </a:bodyPr>
          <a:lstStyle/>
          <a:p>
            <a:r>
              <a:rPr lang="en-US" sz="1500" b="1" dirty="0" smtClean="0"/>
              <a:t>NAD</a:t>
            </a:r>
            <a:r>
              <a:rPr lang="en-US" sz="1500" b="1" baseline="30000" dirty="0" smtClean="0"/>
              <a:t>+</a:t>
            </a:r>
            <a:endParaRPr lang="en-US" sz="1500" b="1" dirty="0"/>
          </a:p>
        </p:txBody>
      </p:sp>
      <p:sp>
        <p:nvSpPr>
          <p:cNvPr id="7" name="TextBox 6"/>
          <p:cNvSpPr txBox="1"/>
          <p:nvPr/>
        </p:nvSpPr>
        <p:spPr>
          <a:xfrm>
            <a:off x="5752133" y="5445773"/>
            <a:ext cx="1036057" cy="323165"/>
          </a:xfrm>
          <a:prstGeom prst="rect">
            <a:avLst/>
          </a:prstGeom>
          <a:noFill/>
        </p:spPr>
        <p:txBody>
          <a:bodyPr wrap="square" rtlCol="0">
            <a:spAutoFit/>
          </a:bodyPr>
          <a:lstStyle/>
          <a:p>
            <a:r>
              <a:rPr lang="en-US" sz="1500" b="1" dirty="0" smtClean="0"/>
              <a:t>NADH+H</a:t>
            </a:r>
            <a:r>
              <a:rPr lang="en-US" sz="1500" b="1" baseline="30000" dirty="0" smtClean="0"/>
              <a:t>+</a:t>
            </a:r>
            <a:endParaRPr lang="en-US" sz="1500" b="1" dirty="0"/>
          </a:p>
        </p:txBody>
      </p:sp>
      <p:sp>
        <p:nvSpPr>
          <p:cNvPr id="8" name="TextBox 7"/>
          <p:cNvSpPr txBox="1"/>
          <p:nvPr/>
        </p:nvSpPr>
        <p:spPr>
          <a:xfrm>
            <a:off x="163773" y="1057275"/>
            <a:ext cx="1407852"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45049" y="1057275"/>
            <a:ext cx="1825495" cy="338554"/>
          </a:xfrm>
          <a:prstGeom prst="rect">
            <a:avLst/>
          </a:prstGeom>
          <a:noFill/>
        </p:spPr>
        <p:txBody>
          <a:bodyPr wrap="square" rtlCol="0">
            <a:spAutoFit/>
          </a:bodyPr>
          <a:lstStyle/>
          <a:p>
            <a:r>
              <a:rPr lang="en-US" sz="1550" b="1" dirty="0" smtClean="0"/>
              <a:t>HCO</a:t>
            </a:r>
            <a:r>
              <a:rPr lang="en-US" sz="1550" b="1" baseline="-25000" dirty="0"/>
              <a:t>3</a:t>
            </a:r>
            <a:r>
              <a:rPr lang="en-US" sz="1550" b="1" baseline="30000" dirty="0" smtClean="0"/>
              <a:t>-</a:t>
            </a:r>
            <a:r>
              <a:rPr lang="en-US" sz="1550" b="1" dirty="0" smtClean="0"/>
              <a:t> + Glutamine </a:t>
            </a:r>
            <a:endParaRPr lang="en-US" sz="1550" b="1" dirty="0"/>
          </a:p>
        </p:txBody>
      </p:sp>
      <p:sp>
        <p:nvSpPr>
          <p:cNvPr id="9" name="TextBox 8"/>
          <p:cNvSpPr txBox="1"/>
          <p:nvPr/>
        </p:nvSpPr>
        <p:spPr>
          <a:xfrm>
            <a:off x="4186238" y="1628775"/>
            <a:ext cx="857250" cy="369332"/>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3893703" y="1499035"/>
            <a:ext cx="1288353" cy="330860"/>
          </a:xfrm>
          <a:prstGeom prst="rect">
            <a:avLst/>
          </a:prstGeom>
          <a:noFill/>
        </p:spPr>
        <p:txBody>
          <a:bodyPr wrap="square" rtlCol="0">
            <a:spAutoFit/>
          </a:bodyPr>
          <a:lstStyle/>
          <a:p>
            <a:r>
              <a:rPr lang="en-US" sz="1550" b="1" dirty="0" err="1" smtClean="0"/>
              <a:t>Carbamoyl</a:t>
            </a:r>
            <a:r>
              <a:rPr lang="en-US" sz="1550" b="1" dirty="0" smtClean="0"/>
              <a:t>-P</a:t>
            </a:r>
            <a:endParaRPr lang="en-US" sz="1550" b="1" dirty="0"/>
          </a:p>
        </p:txBody>
      </p:sp>
      <p:sp>
        <p:nvSpPr>
          <p:cNvPr id="12" name="TextBox 11"/>
          <p:cNvSpPr txBox="1"/>
          <p:nvPr/>
        </p:nvSpPr>
        <p:spPr>
          <a:xfrm>
            <a:off x="7168648" y="2056748"/>
            <a:ext cx="1389565" cy="369332"/>
          </a:xfrm>
          <a:prstGeom prst="rect">
            <a:avLst/>
          </a:prstGeom>
          <a:solidFill>
            <a:schemeClr val="bg1"/>
          </a:solidFill>
        </p:spPr>
        <p:txBody>
          <a:bodyPr wrap="square" rtlCol="0">
            <a:spAutoFit/>
          </a:bodyPr>
          <a:lstStyle/>
          <a:p>
            <a:endParaRPr lang="en-US" dirty="0"/>
          </a:p>
        </p:txBody>
      </p:sp>
      <p:sp>
        <p:nvSpPr>
          <p:cNvPr id="15" name="TextBox 14"/>
          <p:cNvSpPr txBox="1"/>
          <p:nvPr/>
        </p:nvSpPr>
        <p:spPr>
          <a:xfrm>
            <a:off x="7156346" y="2017122"/>
            <a:ext cx="1964464" cy="330860"/>
          </a:xfrm>
          <a:prstGeom prst="rect">
            <a:avLst/>
          </a:prstGeom>
          <a:noFill/>
        </p:spPr>
        <p:txBody>
          <a:bodyPr wrap="square" rtlCol="0">
            <a:spAutoFit/>
          </a:bodyPr>
          <a:lstStyle/>
          <a:p>
            <a:r>
              <a:rPr lang="en-US" sz="1550" b="1" dirty="0" err="1" smtClean="0"/>
              <a:t>Carbamoyl</a:t>
            </a:r>
            <a:r>
              <a:rPr lang="en-US" sz="1550" b="1" dirty="0" smtClean="0"/>
              <a:t>-Aspartate</a:t>
            </a:r>
            <a:endParaRPr lang="en-US" sz="1550" b="1" dirty="0"/>
          </a:p>
        </p:txBody>
      </p:sp>
      <p:sp>
        <p:nvSpPr>
          <p:cNvPr id="14" name="TextBox 13"/>
          <p:cNvSpPr txBox="1"/>
          <p:nvPr/>
        </p:nvSpPr>
        <p:spPr>
          <a:xfrm>
            <a:off x="7156346" y="6012804"/>
            <a:ext cx="1964464" cy="607964"/>
          </a:xfrm>
          <a:prstGeom prst="rect">
            <a:avLst/>
          </a:prstGeom>
          <a:solidFill>
            <a:schemeClr val="bg1"/>
          </a:solidFill>
        </p:spPr>
        <p:txBody>
          <a:bodyPr wrap="square" rtlCol="0">
            <a:spAutoFit/>
          </a:bodyPr>
          <a:lstStyle/>
          <a:p>
            <a:endParaRPr lang="en-US" dirty="0"/>
          </a:p>
        </p:txBody>
      </p:sp>
      <p:sp>
        <p:nvSpPr>
          <p:cNvPr id="17" name="TextBox 16"/>
          <p:cNvSpPr txBox="1"/>
          <p:nvPr/>
        </p:nvSpPr>
        <p:spPr>
          <a:xfrm>
            <a:off x="7156346" y="5943040"/>
            <a:ext cx="1987654" cy="330860"/>
          </a:xfrm>
          <a:prstGeom prst="rect">
            <a:avLst/>
          </a:prstGeom>
          <a:noFill/>
        </p:spPr>
        <p:txBody>
          <a:bodyPr wrap="square" rtlCol="0">
            <a:spAutoFit/>
          </a:bodyPr>
          <a:lstStyle/>
          <a:p>
            <a:r>
              <a:rPr lang="en-US" sz="1550" b="1" dirty="0" err="1" smtClean="0"/>
              <a:t>Dihydo-orotate</a:t>
            </a:r>
            <a:r>
              <a:rPr lang="en-US" sz="1550" b="1" dirty="0" smtClean="0"/>
              <a:t> (DHO)</a:t>
            </a:r>
            <a:endParaRPr lang="en-US" sz="1550" b="1" dirty="0"/>
          </a:p>
        </p:txBody>
      </p:sp>
      <p:sp>
        <p:nvSpPr>
          <p:cNvPr id="16" name="TextBox 15"/>
          <p:cNvSpPr txBox="1"/>
          <p:nvPr/>
        </p:nvSpPr>
        <p:spPr>
          <a:xfrm>
            <a:off x="4303986" y="6012804"/>
            <a:ext cx="1639614" cy="369332"/>
          </a:xfrm>
          <a:prstGeom prst="rect">
            <a:avLst/>
          </a:prstGeom>
          <a:solidFill>
            <a:schemeClr val="bg1"/>
          </a:solidFill>
        </p:spPr>
        <p:txBody>
          <a:bodyPr wrap="square" rtlCol="0">
            <a:spAutoFit/>
          </a:bodyPr>
          <a:lstStyle/>
          <a:p>
            <a:endParaRPr lang="en-US" dirty="0"/>
          </a:p>
        </p:txBody>
      </p:sp>
      <p:sp>
        <p:nvSpPr>
          <p:cNvPr id="19" name="TextBox 18"/>
          <p:cNvSpPr txBox="1"/>
          <p:nvPr/>
        </p:nvSpPr>
        <p:spPr>
          <a:xfrm>
            <a:off x="4690940" y="5973583"/>
            <a:ext cx="982232" cy="338554"/>
          </a:xfrm>
          <a:prstGeom prst="rect">
            <a:avLst/>
          </a:prstGeom>
          <a:noFill/>
        </p:spPr>
        <p:txBody>
          <a:bodyPr wrap="square" rtlCol="0">
            <a:spAutoFit/>
          </a:bodyPr>
          <a:lstStyle/>
          <a:p>
            <a:r>
              <a:rPr lang="en-US" sz="1600" b="1" dirty="0" err="1" smtClean="0"/>
              <a:t>Orotate</a:t>
            </a:r>
            <a:r>
              <a:rPr lang="en-US" sz="1600" b="1" dirty="0" smtClean="0"/>
              <a:t> </a:t>
            </a:r>
            <a:endParaRPr lang="en-US" sz="1600" b="1" dirty="0"/>
          </a:p>
        </p:txBody>
      </p:sp>
      <p:sp>
        <p:nvSpPr>
          <p:cNvPr id="20" name="TextBox 19"/>
          <p:cNvSpPr txBox="1"/>
          <p:nvPr/>
        </p:nvSpPr>
        <p:spPr>
          <a:xfrm>
            <a:off x="147274" y="6229501"/>
            <a:ext cx="3033140" cy="338554"/>
          </a:xfrm>
          <a:prstGeom prst="rect">
            <a:avLst/>
          </a:prstGeom>
          <a:solidFill>
            <a:schemeClr val="bg1"/>
          </a:solidFill>
        </p:spPr>
        <p:txBody>
          <a:bodyPr wrap="square" rtlCol="0">
            <a:spAutoFit/>
          </a:bodyPr>
          <a:lstStyle/>
          <a:p>
            <a:pPr algn="ctr"/>
            <a:r>
              <a:rPr lang="en-US" sz="1600" b="1" dirty="0" err="1" smtClean="0"/>
              <a:t>Orotidine</a:t>
            </a:r>
            <a:r>
              <a:rPr lang="en-US" sz="1600" b="1" dirty="0" smtClean="0"/>
              <a:t> monophosphate (OMP)</a:t>
            </a:r>
            <a:endParaRPr lang="en-US" sz="1600" b="1" dirty="0"/>
          </a:p>
        </p:txBody>
      </p:sp>
      <p:sp>
        <p:nvSpPr>
          <p:cNvPr id="21" name="TextBox 20"/>
          <p:cNvSpPr txBox="1"/>
          <p:nvPr/>
        </p:nvSpPr>
        <p:spPr>
          <a:xfrm>
            <a:off x="2053862" y="2913771"/>
            <a:ext cx="982232" cy="338554"/>
          </a:xfrm>
          <a:prstGeom prst="rect">
            <a:avLst/>
          </a:prstGeom>
          <a:solidFill>
            <a:schemeClr val="bg1"/>
          </a:solidFill>
        </p:spPr>
        <p:txBody>
          <a:bodyPr wrap="square" rtlCol="0">
            <a:spAutoFit/>
          </a:bodyPr>
          <a:lstStyle/>
          <a:p>
            <a:r>
              <a:rPr lang="en-US" sz="1600" b="1" dirty="0" smtClean="0"/>
              <a:t>UMP</a:t>
            </a:r>
            <a:endParaRPr lang="en-US" sz="1600" b="1" dirty="0"/>
          </a:p>
        </p:txBody>
      </p:sp>
      <p:sp>
        <p:nvSpPr>
          <p:cNvPr id="18" name="TextBox 17"/>
          <p:cNvSpPr txBox="1"/>
          <p:nvPr/>
        </p:nvSpPr>
        <p:spPr>
          <a:xfrm>
            <a:off x="163773" y="4146331"/>
            <a:ext cx="1192061" cy="369332"/>
          </a:xfrm>
          <a:prstGeom prst="rect">
            <a:avLst/>
          </a:prstGeom>
          <a:solidFill>
            <a:schemeClr val="bg1"/>
          </a:solidFill>
        </p:spPr>
        <p:txBody>
          <a:bodyPr wrap="square" rtlCol="0">
            <a:spAutoFit/>
          </a:bodyPr>
          <a:lstStyle/>
          <a:p>
            <a:endParaRPr lang="en-US" dirty="0"/>
          </a:p>
        </p:txBody>
      </p:sp>
      <p:sp>
        <p:nvSpPr>
          <p:cNvPr id="22" name="TextBox 21"/>
          <p:cNvSpPr txBox="1"/>
          <p:nvPr/>
        </p:nvSpPr>
        <p:spPr>
          <a:xfrm>
            <a:off x="3036094" y="4887310"/>
            <a:ext cx="1150144" cy="369332"/>
          </a:xfrm>
          <a:prstGeom prst="rect">
            <a:avLst/>
          </a:prstGeom>
          <a:solidFill>
            <a:schemeClr val="bg1"/>
          </a:solidFill>
        </p:spPr>
        <p:txBody>
          <a:bodyPr wrap="square" rtlCol="0">
            <a:spAutoFit/>
          </a:bodyPr>
          <a:lstStyle/>
          <a:p>
            <a:endParaRPr lang="en-US" dirty="0"/>
          </a:p>
        </p:txBody>
      </p:sp>
      <p:sp>
        <p:nvSpPr>
          <p:cNvPr id="25" name="TextBox 24"/>
          <p:cNvSpPr txBox="1"/>
          <p:nvPr/>
        </p:nvSpPr>
        <p:spPr>
          <a:xfrm>
            <a:off x="3231931" y="4515663"/>
            <a:ext cx="661772" cy="371647"/>
          </a:xfrm>
          <a:prstGeom prst="rect">
            <a:avLst/>
          </a:prstGeom>
          <a:solidFill>
            <a:schemeClr val="bg1"/>
          </a:solidFill>
        </p:spPr>
        <p:txBody>
          <a:bodyPr wrap="square" rtlCol="0">
            <a:spAutoFit/>
          </a:bodyPr>
          <a:lstStyle/>
          <a:p>
            <a:endParaRPr lang="en-US" dirty="0"/>
          </a:p>
        </p:txBody>
      </p:sp>
      <p:sp>
        <p:nvSpPr>
          <p:cNvPr id="28" name="TextBox 27"/>
          <p:cNvSpPr txBox="1"/>
          <p:nvPr/>
        </p:nvSpPr>
        <p:spPr>
          <a:xfrm>
            <a:off x="2845962" y="4739493"/>
            <a:ext cx="1768901" cy="538609"/>
          </a:xfrm>
          <a:prstGeom prst="rect">
            <a:avLst/>
          </a:prstGeom>
          <a:noFill/>
        </p:spPr>
        <p:txBody>
          <a:bodyPr wrap="square" rtlCol="0">
            <a:spAutoFit/>
          </a:bodyPr>
          <a:lstStyle/>
          <a:p>
            <a:r>
              <a:rPr lang="en-US" sz="1450" b="1" dirty="0" err="1" smtClean="0"/>
              <a:t>Orotate</a:t>
            </a:r>
            <a:r>
              <a:rPr lang="en-US" sz="1450" b="1" dirty="0" smtClean="0"/>
              <a:t> </a:t>
            </a:r>
            <a:r>
              <a:rPr lang="en-US" sz="1450" b="1" dirty="0" err="1" smtClean="0"/>
              <a:t>phospho-ribosyl</a:t>
            </a:r>
            <a:r>
              <a:rPr lang="en-US" sz="1450" b="1" dirty="0" smtClean="0"/>
              <a:t> </a:t>
            </a:r>
            <a:r>
              <a:rPr lang="en-US" sz="1450" b="1" dirty="0" err="1" smtClean="0"/>
              <a:t>transfrase</a:t>
            </a:r>
            <a:endParaRPr lang="en-US" sz="1450" b="1" dirty="0"/>
          </a:p>
        </p:txBody>
      </p:sp>
      <p:sp>
        <p:nvSpPr>
          <p:cNvPr id="27" name="TextBox 26"/>
          <p:cNvSpPr txBox="1"/>
          <p:nvPr/>
        </p:nvSpPr>
        <p:spPr>
          <a:xfrm>
            <a:off x="3180414" y="4432171"/>
            <a:ext cx="713289" cy="338554"/>
          </a:xfrm>
          <a:prstGeom prst="rect">
            <a:avLst/>
          </a:prstGeom>
          <a:noFill/>
          <a:ln>
            <a:solidFill>
              <a:srgbClr val="C00000"/>
            </a:solidFill>
          </a:ln>
        </p:spPr>
        <p:txBody>
          <a:bodyPr wrap="square" rtlCol="0">
            <a:spAutoFit/>
          </a:bodyPr>
          <a:lstStyle/>
          <a:p>
            <a:pPr algn="ctr"/>
            <a:r>
              <a:rPr lang="en-US" sz="1600" b="1" dirty="0" smtClean="0"/>
              <a:t>Step 5</a:t>
            </a:r>
            <a:endParaRPr lang="en-US" sz="1600" b="1" dirty="0"/>
          </a:p>
        </p:txBody>
      </p:sp>
      <p:sp>
        <p:nvSpPr>
          <p:cNvPr id="29" name="TextBox 28"/>
          <p:cNvSpPr txBox="1"/>
          <p:nvPr/>
        </p:nvSpPr>
        <p:spPr>
          <a:xfrm>
            <a:off x="6788190" y="3424982"/>
            <a:ext cx="1236458" cy="369332"/>
          </a:xfrm>
          <a:prstGeom prst="rect">
            <a:avLst/>
          </a:prstGeom>
          <a:solidFill>
            <a:schemeClr val="bg1"/>
          </a:solidFill>
        </p:spPr>
        <p:txBody>
          <a:bodyPr wrap="square" rtlCol="0">
            <a:spAutoFit/>
          </a:bodyPr>
          <a:lstStyle/>
          <a:p>
            <a:endParaRPr lang="en-US" dirty="0"/>
          </a:p>
        </p:txBody>
      </p:sp>
      <p:sp>
        <p:nvSpPr>
          <p:cNvPr id="32" name="TextBox 31"/>
          <p:cNvSpPr txBox="1"/>
          <p:nvPr/>
        </p:nvSpPr>
        <p:spPr>
          <a:xfrm>
            <a:off x="6530762" y="3473791"/>
            <a:ext cx="1768901" cy="338554"/>
          </a:xfrm>
          <a:prstGeom prst="rect">
            <a:avLst/>
          </a:prstGeom>
          <a:noFill/>
        </p:spPr>
        <p:txBody>
          <a:bodyPr wrap="square" rtlCol="0">
            <a:spAutoFit/>
          </a:bodyPr>
          <a:lstStyle/>
          <a:p>
            <a:r>
              <a:rPr lang="en-US" sz="1600" b="1" dirty="0" err="1" smtClean="0"/>
              <a:t>Dihydro-orotase</a:t>
            </a:r>
            <a:endParaRPr lang="en-US" sz="1600" b="1" dirty="0"/>
          </a:p>
        </p:txBody>
      </p:sp>
      <p:sp>
        <p:nvSpPr>
          <p:cNvPr id="31" name="TextBox 30"/>
          <p:cNvSpPr txBox="1"/>
          <p:nvPr/>
        </p:nvSpPr>
        <p:spPr>
          <a:xfrm>
            <a:off x="5752133" y="4640497"/>
            <a:ext cx="1654286" cy="555156"/>
          </a:xfrm>
          <a:prstGeom prst="rect">
            <a:avLst/>
          </a:prstGeom>
          <a:solidFill>
            <a:schemeClr val="bg1"/>
          </a:solidFill>
        </p:spPr>
        <p:txBody>
          <a:bodyPr wrap="square" rtlCol="0">
            <a:spAutoFit/>
          </a:bodyPr>
          <a:lstStyle/>
          <a:p>
            <a:endParaRPr lang="en-US" dirty="0"/>
          </a:p>
        </p:txBody>
      </p:sp>
      <p:sp>
        <p:nvSpPr>
          <p:cNvPr id="36" name="TextBox 35"/>
          <p:cNvSpPr txBox="1"/>
          <p:nvPr/>
        </p:nvSpPr>
        <p:spPr>
          <a:xfrm>
            <a:off x="5694825" y="4928616"/>
            <a:ext cx="1768901" cy="315471"/>
          </a:xfrm>
          <a:prstGeom prst="rect">
            <a:avLst/>
          </a:prstGeom>
          <a:noFill/>
        </p:spPr>
        <p:txBody>
          <a:bodyPr wrap="square" rtlCol="0">
            <a:spAutoFit/>
          </a:bodyPr>
          <a:lstStyle/>
          <a:p>
            <a:r>
              <a:rPr lang="en-US" sz="1450" b="1" dirty="0" smtClean="0"/>
              <a:t>DHO dehydrogenase</a:t>
            </a:r>
            <a:endParaRPr lang="en-US" sz="1450" b="1" dirty="0"/>
          </a:p>
        </p:txBody>
      </p:sp>
      <p:sp>
        <p:nvSpPr>
          <p:cNvPr id="37" name="TextBox 36"/>
          <p:cNvSpPr txBox="1"/>
          <p:nvPr/>
        </p:nvSpPr>
        <p:spPr>
          <a:xfrm>
            <a:off x="6010638" y="4592062"/>
            <a:ext cx="729385" cy="338554"/>
          </a:xfrm>
          <a:prstGeom prst="rect">
            <a:avLst/>
          </a:prstGeom>
          <a:noFill/>
          <a:ln>
            <a:solidFill>
              <a:srgbClr val="C00000"/>
            </a:solidFill>
          </a:ln>
        </p:spPr>
        <p:txBody>
          <a:bodyPr wrap="square" rtlCol="0">
            <a:spAutoFit/>
          </a:bodyPr>
          <a:lstStyle/>
          <a:p>
            <a:pPr algn="ctr"/>
            <a:r>
              <a:rPr lang="en-US" sz="1600" b="1" dirty="0" smtClean="0"/>
              <a:t>Step 4</a:t>
            </a:r>
            <a:endParaRPr lang="en-US" sz="1600" b="1" dirty="0"/>
          </a:p>
        </p:txBody>
      </p:sp>
      <p:sp>
        <p:nvSpPr>
          <p:cNvPr id="35" name="TextBox 34"/>
          <p:cNvSpPr txBox="1"/>
          <p:nvPr/>
        </p:nvSpPr>
        <p:spPr>
          <a:xfrm>
            <a:off x="759803" y="3794314"/>
            <a:ext cx="596031" cy="369332"/>
          </a:xfrm>
          <a:prstGeom prst="rect">
            <a:avLst/>
          </a:prstGeom>
          <a:solidFill>
            <a:schemeClr val="bg1"/>
          </a:solidFill>
        </p:spPr>
        <p:txBody>
          <a:bodyPr wrap="square" rtlCol="0">
            <a:spAutoFit/>
          </a:bodyPr>
          <a:lstStyle/>
          <a:p>
            <a:endParaRPr lang="en-US" dirty="0"/>
          </a:p>
        </p:txBody>
      </p:sp>
      <p:sp>
        <p:nvSpPr>
          <p:cNvPr id="39" name="TextBox 38"/>
          <p:cNvSpPr txBox="1"/>
          <p:nvPr/>
        </p:nvSpPr>
        <p:spPr>
          <a:xfrm>
            <a:off x="585310" y="3625037"/>
            <a:ext cx="770524" cy="338554"/>
          </a:xfrm>
          <a:prstGeom prst="rect">
            <a:avLst/>
          </a:prstGeom>
          <a:noFill/>
          <a:ln>
            <a:solidFill>
              <a:srgbClr val="C00000"/>
            </a:solidFill>
          </a:ln>
        </p:spPr>
        <p:txBody>
          <a:bodyPr wrap="square" rtlCol="0">
            <a:spAutoFit/>
          </a:bodyPr>
          <a:lstStyle/>
          <a:p>
            <a:pPr algn="ctr"/>
            <a:r>
              <a:rPr lang="en-US" sz="1600" b="1" dirty="0" smtClean="0"/>
              <a:t>Step 6</a:t>
            </a:r>
            <a:endParaRPr lang="en-US" sz="1600" b="1" dirty="0"/>
          </a:p>
        </p:txBody>
      </p:sp>
      <p:sp>
        <p:nvSpPr>
          <p:cNvPr id="38" name="TextBox 37"/>
          <p:cNvSpPr txBox="1"/>
          <p:nvPr/>
        </p:nvSpPr>
        <p:spPr>
          <a:xfrm>
            <a:off x="3036094" y="662152"/>
            <a:ext cx="594084" cy="484748"/>
          </a:xfrm>
          <a:prstGeom prst="rect">
            <a:avLst/>
          </a:prstGeom>
          <a:solidFill>
            <a:schemeClr val="bg1"/>
          </a:solidFill>
        </p:spPr>
        <p:txBody>
          <a:bodyPr wrap="square" rtlCol="0">
            <a:spAutoFit/>
          </a:bodyPr>
          <a:lstStyle/>
          <a:p>
            <a:endParaRPr lang="en-US" sz="2550" dirty="0"/>
          </a:p>
        </p:txBody>
      </p:sp>
      <p:sp>
        <p:nvSpPr>
          <p:cNvPr id="43" name="TextBox 42"/>
          <p:cNvSpPr txBox="1"/>
          <p:nvPr/>
        </p:nvSpPr>
        <p:spPr>
          <a:xfrm>
            <a:off x="2947874" y="896035"/>
            <a:ext cx="770524" cy="338554"/>
          </a:xfrm>
          <a:prstGeom prst="rect">
            <a:avLst/>
          </a:prstGeom>
          <a:noFill/>
          <a:ln>
            <a:noFill/>
          </a:ln>
        </p:spPr>
        <p:txBody>
          <a:bodyPr wrap="square" rtlCol="0">
            <a:spAutoFit/>
          </a:bodyPr>
          <a:lstStyle/>
          <a:p>
            <a:r>
              <a:rPr lang="en-US" sz="1600" b="1" dirty="0" smtClean="0"/>
              <a:t>CPS II</a:t>
            </a:r>
            <a:endParaRPr lang="en-US" sz="1600" b="1" dirty="0"/>
          </a:p>
        </p:txBody>
      </p:sp>
      <p:sp>
        <p:nvSpPr>
          <p:cNvPr id="44" name="TextBox 43"/>
          <p:cNvSpPr txBox="1"/>
          <p:nvPr/>
        </p:nvSpPr>
        <p:spPr>
          <a:xfrm>
            <a:off x="2859654" y="573097"/>
            <a:ext cx="770524" cy="338554"/>
          </a:xfrm>
          <a:prstGeom prst="rect">
            <a:avLst/>
          </a:prstGeom>
          <a:noFill/>
          <a:ln>
            <a:solidFill>
              <a:srgbClr val="C00000"/>
            </a:solidFill>
          </a:ln>
        </p:spPr>
        <p:txBody>
          <a:bodyPr wrap="square" rtlCol="0">
            <a:spAutoFit/>
          </a:bodyPr>
          <a:lstStyle/>
          <a:p>
            <a:pPr algn="ctr"/>
            <a:r>
              <a:rPr lang="en-US" sz="1600" b="1" dirty="0" smtClean="0"/>
              <a:t>Step 1</a:t>
            </a:r>
            <a:endParaRPr lang="en-US" sz="1600" b="1" dirty="0"/>
          </a:p>
        </p:txBody>
      </p:sp>
      <p:sp>
        <p:nvSpPr>
          <p:cNvPr id="42" name="TextBox 41"/>
          <p:cNvSpPr txBox="1"/>
          <p:nvPr/>
        </p:nvSpPr>
        <p:spPr>
          <a:xfrm>
            <a:off x="5752133" y="662152"/>
            <a:ext cx="623197" cy="484748"/>
          </a:xfrm>
          <a:prstGeom prst="rect">
            <a:avLst/>
          </a:prstGeom>
          <a:solidFill>
            <a:schemeClr val="bg1"/>
          </a:solidFill>
        </p:spPr>
        <p:txBody>
          <a:bodyPr wrap="square" rtlCol="0">
            <a:spAutoFit/>
          </a:bodyPr>
          <a:lstStyle/>
          <a:p>
            <a:endParaRPr lang="en-US" dirty="0"/>
          </a:p>
        </p:txBody>
      </p:sp>
      <p:sp>
        <p:nvSpPr>
          <p:cNvPr id="47" name="TextBox 46"/>
          <p:cNvSpPr txBox="1"/>
          <p:nvPr/>
        </p:nvSpPr>
        <p:spPr>
          <a:xfrm>
            <a:off x="5731975" y="886805"/>
            <a:ext cx="770524" cy="338554"/>
          </a:xfrm>
          <a:prstGeom prst="rect">
            <a:avLst/>
          </a:prstGeom>
          <a:noFill/>
          <a:ln>
            <a:noFill/>
          </a:ln>
        </p:spPr>
        <p:txBody>
          <a:bodyPr wrap="square" rtlCol="0">
            <a:spAutoFit/>
          </a:bodyPr>
          <a:lstStyle/>
          <a:p>
            <a:pPr algn="ctr"/>
            <a:r>
              <a:rPr lang="en-US" sz="1600" b="1" dirty="0" smtClean="0"/>
              <a:t>ATC</a:t>
            </a:r>
            <a:endParaRPr lang="en-US" sz="1600" b="1" dirty="0"/>
          </a:p>
        </p:txBody>
      </p:sp>
      <p:sp>
        <p:nvSpPr>
          <p:cNvPr id="48" name="TextBox 47"/>
          <p:cNvSpPr txBox="1"/>
          <p:nvPr/>
        </p:nvSpPr>
        <p:spPr>
          <a:xfrm>
            <a:off x="5694825" y="594773"/>
            <a:ext cx="770524" cy="338554"/>
          </a:xfrm>
          <a:prstGeom prst="rect">
            <a:avLst/>
          </a:prstGeom>
          <a:noFill/>
          <a:ln>
            <a:solidFill>
              <a:srgbClr val="C00000"/>
            </a:solidFill>
          </a:ln>
        </p:spPr>
        <p:txBody>
          <a:bodyPr wrap="square" rtlCol="0">
            <a:spAutoFit/>
          </a:bodyPr>
          <a:lstStyle/>
          <a:p>
            <a:pPr algn="ctr"/>
            <a:r>
              <a:rPr lang="en-US" sz="1600" b="1" dirty="0" smtClean="0"/>
              <a:t>Step 2</a:t>
            </a:r>
            <a:endParaRPr lang="en-US" sz="1600" b="1" dirty="0"/>
          </a:p>
        </p:txBody>
      </p:sp>
      <p:sp>
        <p:nvSpPr>
          <p:cNvPr id="46" name="TextBox 45"/>
          <p:cNvSpPr txBox="1"/>
          <p:nvPr/>
        </p:nvSpPr>
        <p:spPr>
          <a:xfrm>
            <a:off x="6919415" y="2913771"/>
            <a:ext cx="1105233" cy="560020"/>
          </a:xfrm>
          <a:prstGeom prst="rect">
            <a:avLst/>
          </a:prstGeom>
          <a:solidFill>
            <a:schemeClr val="bg1"/>
          </a:solidFill>
        </p:spPr>
        <p:txBody>
          <a:bodyPr wrap="square" rtlCol="0">
            <a:spAutoFit/>
          </a:bodyPr>
          <a:lstStyle/>
          <a:p>
            <a:endParaRPr lang="en-US" dirty="0"/>
          </a:p>
        </p:txBody>
      </p:sp>
      <p:sp>
        <p:nvSpPr>
          <p:cNvPr id="50" name="TextBox 49"/>
          <p:cNvSpPr txBox="1"/>
          <p:nvPr/>
        </p:nvSpPr>
        <p:spPr>
          <a:xfrm>
            <a:off x="7212011" y="3162765"/>
            <a:ext cx="770524" cy="338554"/>
          </a:xfrm>
          <a:prstGeom prst="rect">
            <a:avLst/>
          </a:prstGeom>
          <a:noFill/>
          <a:ln>
            <a:solidFill>
              <a:srgbClr val="C00000"/>
            </a:solidFill>
          </a:ln>
        </p:spPr>
        <p:txBody>
          <a:bodyPr wrap="square" rtlCol="0">
            <a:spAutoFit/>
          </a:bodyPr>
          <a:lstStyle/>
          <a:p>
            <a:pPr algn="ctr"/>
            <a:r>
              <a:rPr lang="en-US" sz="1600" b="1" dirty="0" smtClean="0"/>
              <a:t>Step 3</a:t>
            </a:r>
            <a:endParaRPr lang="en-US" sz="1600" b="1" dirty="0"/>
          </a:p>
        </p:txBody>
      </p:sp>
      <p:sp>
        <p:nvSpPr>
          <p:cNvPr id="51" name="TextBox 50"/>
          <p:cNvSpPr txBox="1"/>
          <p:nvPr/>
        </p:nvSpPr>
        <p:spPr>
          <a:xfrm>
            <a:off x="8257470" y="3343209"/>
            <a:ext cx="770524" cy="338554"/>
          </a:xfrm>
          <a:prstGeom prst="rect">
            <a:avLst/>
          </a:prstGeom>
          <a:solidFill>
            <a:schemeClr val="bg1"/>
          </a:solidFill>
          <a:ln>
            <a:noFill/>
          </a:ln>
        </p:spPr>
        <p:txBody>
          <a:bodyPr wrap="square" rtlCol="0">
            <a:spAutoFit/>
          </a:bodyPr>
          <a:lstStyle/>
          <a:p>
            <a:r>
              <a:rPr lang="en-US" sz="1600" b="1" dirty="0" smtClean="0"/>
              <a:t>H</a:t>
            </a:r>
            <a:r>
              <a:rPr lang="en-US" sz="1600" b="1" baseline="-25000" dirty="0" smtClean="0"/>
              <a:t>2</a:t>
            </a:r>
            <a:r>
              <a:rPr lang="en-US" sz="1600" b="1" dirty="0" smtClean="0"/>
              <a:t>O</a:t>
            </a:r>
            <a:endParaRPr lang="en-US" sz="1600" b="1" dirty="0"/>
          </a:p>
        </p:txBody>
      </p:sp>
      <p:sp>
        <p:nvSpPr>
          <p:cNvPr id="52" name="TextBox 51"/>
          <p:cNvSpPr txBox="1"/>
          <p:nvPr/>
        </p:nvSpPr>
        <p:spPr>
          <a:xfrm>
            <a:off x="0" y="3729434"/>
            <a:ext cx="1355834" cy="553998"/>
          </a:xfrm>
          <a:prstGeom prst="rect">
            <a:avLst/>
          </a:prstGeom>
          <a:noFill/>
        </p:spPr>
        <p:txBody>
          <a:bodyPr wrap="square" rtlCol="0">
            <a:spAutoFit/>
          </a:bodyPr>
          <a:lstStyle/>
          <a:p>
            <a:r>
              <a:rPr lang="en-US" sz="1500" b="1" dirty="0" smtClean="0"/>
              <a:t>OMP decarboxylase</a:t>
            </a:r>
            <a:endParaRPr lang="en-US" sz="1500" b="1" dirty="0"/>
          </a:p>
        </p:txBody>
      </p:sp>
    </p:spTree>
    <p:extLst>
      <p:ext uri="{BB962C8B-B14F-4D97-AF65-F5344CB8AC3E}">
        <p14:creationId xmlns:p14="http://schemas.microsoft.com/office/powerpoint/2010/main" val="1773813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44845" y="147179"/>
            <a:ext cx="7302617" cy="35831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rgbClr val="FF0000"/>
                </a:solidFill>
              </a:rPr>
              <a:t>Steps of De novo Pyrimidine synthesis (continued):</a:t>
            </a:r>
            <a:endParaRPr lang="en-US" sz="2600" b="1" dirty="0">
              <a:solidFill>
                <a:srgbClr val="FF0000"/>
              </a:solidFill>
            </a:endParaRPr>
          </a:p>
        </p:txBody>
      </p:sp>
      <p:pic>
        <p:nvPicPr>
          <p:cNvPr id="4" name="Picture 3" descr="d utp synthes"/>
          <p:cNvPicPr/>
          <p:nvPr/>
        </p:nvPicPr>
        <p:blipFill>
          <a:blip r:embed="rId2"/>
          <a:srcRect l="2402" r="20831" b="5423"/>
          <a:stretch>
            <a:fillRect/>
          </a:stretch>
        </p:blipFill>
        <p:spPr bwMode="auto">
          <a:xfrm>
            <a:off x="1296536" y="696035"/>
            <a:ext cx="7506269" cy="4872251"/>
          </a:xfrm>
          <a:prstGeom prst="rect">
            <a:avLst/>
          </a:prstGeom>
          <a:noFill/>
          <a:ln w="9525">
            <a:noFill/>
            <a:miter lim="800000"/>
            <a:headEnd/>
            <a:tailEnd/>
          </a:ln>
        </p:spPr>
      </p:pic>
      <p:sp>
        <p:nvSpPr>
          <p:cNvPr id="3" name="Rectangle 2"/>
          <p:cNvSpPr/>
          <p:nvPr/>
        </p:nvSpPr>
        <p:spPr>
          <a:xfrm>
            <a:off x="544845" y="1401170"/>
            <a:ext cx="915465" cy="341194"/>
          </a:xfrm>
          <a:prstGeom prst="rect">
            <a:avLst/>
          </a:prstGeom>
          <a:solidFill>
            <a:srgbClr val="CDF2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Step 7a</a:t>
            </a:r>
            <a:endParaRPr lang="en-US" b="1" dirty="0">
              <a:solidFill>
                <a:schemeClr val="tx1"/>
              </a:solidFill>
            </a:endParaRPr>
          </a:p>
        </p:txBody>
      </p:sp>
      <p:sp>
        <p:nvSpPr>
          <p:cNvPr id="9" name="Rectangle 8"/>
          <p:cNvSpPr/>
          <p:nvPr/>
        </p:nvSpPr>
        <p:spPr>
          <a:xfrm>
            <a:off x="544845" y="2638040"/>
            <a:ext cx="915465" cy="341194"/>
          </a:xfrm>
          <a:prstGeom prst="rect">
            <a:avLst/>
          </a:prstGeom>
          <a:solidFill>
            <a:srgbClr val="CDF2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Step 7b</a:t>
            </a:r>
            <a:endParaRPr lang="en-US" b="1" dirty="0">
              <a:solidFill>
                <a:schemeClr val="tx1"/>
              </a:solidFill>
            </a:endParaRPr>
          </a:p>
        </p:txBody>
      </p:sp>
      <p:sp>
        <p:nvSpPr>
          <p:cNvPr id="10" name="Rectangle 9"/>
          <p:cNvSpPr/>
          <p:nvPr/>
        </p:nvSpPr>
        <p:spPr>
          <a:xfrm>
            <a:off x="544845" y="3932566"/>
            <a:ext cx="915465" cy="341194"/>
          </a:xfrm>
          <a:prstGeom prst="rect">
            <a:avLst/>
          </a:prstGeom>
          <a:solidFill>
            <a:srgbClr val="CDF2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Step 8</a:t>
            </a:r>
            <a:endParaRPr lang="en-US" b="1" dirty="0">
              <a:solidFill>
                <a:schemeClr val="tx1"/>
              </a:solidFill>
            </a:endParaRPr>
          </a:p>
        </p:txBody>
      </p:sp>
      <p:sp>
        <p:nvSpPr>
          <p:cNvPr id="2" name="TextBox 1"/>
          <p:cNvSpPr txBox="1"/>
          <p:nvPr/>
        </p:nvSpPr>
        <p:spPr>
          <a:xfrm>
            <a:off x="2443654" y="3939518"/>
            <a:ext cx="1466193" cy="369332"/>
          </a:xfrm>
          <a:prstGeom prst="rect">
            <a:avLst/>
          </a:prstGeom>
          <a:solidFill>
            <a:schemeClr val="bg1"/>
          </a:solidFill>
        </p:spPr>
        <p:txBody>
          <a:bodyPr wrap="square" rtlCol="0">
            <a:spAutoFit/>
          </a:bodyPr>
          <a:lstStyle/>
          <a:p>
            <a:r>
              <a:rPr lang="en-US" b="1" dirty="0" err="1" smtClean="0"/>
              <a:t>Synthetase</a:t>
            </a:r>
            <a:r>
              <a:rPr lang="en-US" b="1" dirty="0" smtClean="0"/>
              <a:t> </a:t>
            </a:r>
            <a:endParaRPr lang="en-US" b="1" dirty="0"/>
          </a:p>
        </p:txBody>
      </p:sp>
      <p:sp>
        <p:nvSpPr>
          <p:cNvPr id="6" name="TextBox 5"/>
          <p:cNvSpPr txBox="1"/>
          <p:nvPr/>
        </p:nvSpPr>
        <p:spPr>
          <a:xfrm>
            <a:off x="2443654" y="2685203"/>
            <a:ext cx="927343" cy="323165"/>
          </a:xfrm>
          <a:prstGeom prst="rect">
            <a:avLst/>
          </a:prstGeom>
          <a:noFill/>
          <a:ln>
            <a:solidFill>
              <a:srgbClr val="FF0000"/>
            </a:solidFill>
          </a:ln>
        </p:spPr>
        <p:txBody>
          <a:bodyPr wrap="square" rtlCol="0">
            <a:spAutoFit/>
          </a:bodyPr>
          <a:lstStyle/>
          <a:p>
            <a:endParaRPr lang="en-US" sz="1500" dirty="0"/>
          </a:p>
        </p:txBody>
      </p:sp>
      <p:sp>
        <p:nvSpPr>
          <p:cNvPr id="7" name="TextBox 6"/>
          <p:cNvSpPr txBox="1"/>
          <p:nvPr/>
        </p:nvSpPr>
        <p:spPr>
          <a:xfrm>
            <a:off x="2934269" y="1624084"/>
            <a:ext cx="2729552" cy="369332"/>
          </a:xfrm>
          <a:prstGeom prst="rect">
            <a:avLst/>
          </a:prstGeom>
          <a:noFill/>
          <a:ln>
            <a:solidFill>
              <a:srgbClr val="FF0000"/>
            </a:solidFill>
          </a:ln>
        </p:spPr>
        <p:txBody>
          <a:bodyPr wrap="square" rtlCol="0">
            <a:spAutoFit/>
          </a:bodyPr>
          <a:lstStyle/>
          <a:p>
            <a:endParaRPr lang="en-US" dirty="0"/>
          </a:p>
        </p:txBody>
      </p:sp>
      <p:sp>
        <p:nvSpPr>
          <p:cNvPr id="16" name="TextBox 15"/>
          <p:cNvSpPr txBox="1"/>
          <p:nvPr/>
        </p:nvSpPr>
        <p:spPr>
          <a:xfrm>
            <a:off x="1883391" y="3982584"/>
            <a:ext cx="1801504" cy="323165"/>
          </a:xfrm>
          <a:prstGeom prst="rect">
            <a:avLst/>
          </a:prstGeom>
          <a:noFill/>
          <a:ln>
            <a:solidFill>
              <a:srgbClr val="FF0000"/>
            </a:solidFill>
          </a:ln>
        </p:spPr>
        <p:txBody>
          <a:bodyPr wrap="square" rtlCol="0">
            <a:spAutoFit/>
          </a:bodyPr>
          <a:lstStyle/>
          <a:p>
            <a:endParaRPr lang="en-US" sz="1500" dirty="0"/>
          </a:p>
        </p:txBody>
      </p:sp>
      <p:sp>
        <p:nvSpPr>
          <p:cNvPr id="17" name="TextBox 16"/>
          <p:cNvSpPr txBox="1"/>
          <p:nvPr/>
        </p:nvSpPr>
        <p:spPr>
          <a:xfrm>
            <a:off x="5488675" y="4124184"/>
            <a:ext cx="2495265" cy="369332"/>
          </a:xfrm>
          <a:prstGeom prst="rect">
            <a:avLst/>
          </a:prstGeom>
          <a:noFill/>
          <a:ln>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4721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43247" y="648577"/>
            <a:ext cx="4137935" cy="35831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rgbClr val="FF0000"/>
                </a:solidFill>
              </a:rPr>
              <a:t>Pyrimidine salvage pathway</a:t>
            </a:r>
            <a:endParaRPr lang="en-US" sz="2600" b="1" dirty="0">
              <a:solidFill>
                <a:srgbClr val="FF0000"/>
              </a:solidFill>
            </a:endParaRPr>
          </a:p>
        </p:txBody>
      </p:sp>
      <p:sp>
        <p:nvSpPr>
          <p:cNvPr id="7" name="TextBox 6"/>
          <p:cNvSpPr txBox="1"/>
          <p:nvPr/>
        </p:nvSpPr>
        <p:spPr>
          <a:xfrm>
            <a:off x="531463" y="1006892"/>
            <a:ext cx="8299437" cy="861774"/>
          </a:xfrm>
          <a:prstGeom prst="rect">
            <a:avLst/>
          </a:prstGeom>
          <a:noFill/>
          <a:ln w="28575">
            <a:noFill/>
          </a:ln>
        </p:spPr>
        <p:txBody>
          <a:bodyPr wrap="square" rtlCol="0">
            <a:spAutoFit/>
          </a:bodyPr>
          <a:lstStyle/>
          <a:p>
            <a:pPr marL="400050" indent="-400050" algn="justLow"/>
            <a:r>
              <a:rPr lang="en-US" sz="2500" dirty="0"/>
              <a:t>Pyrimidine can also be savaged like purines using PRPP and </a:t>
            </a:r>
            <a:r>
              <a:rPr lang="en-US" sz="2500" dirty="0" err="1"/>
              <a:t>phosphoribosoyl</a:t>
            </a:r>
            <a:r>
              <a:rPr lang="en-US" sz="2500" dirty="0"/>
              <a:t> </a:t>
            </a:r>
            <a:r>
              <a:rPr lang="en-US" sz="2500" dirty="0" err="1" smtClean="0"/>
              <a:t>transferase</a:t>
            </a:r>
            <a:r>
              <a:rPr lang="en-US" sz="2500" dirty="0" smtClean="0"/>
              <a:t> </a:t>
            </a:r>
            <a:r>
              <a:rPr lang="en-US" sz="2500" dirty="0"/>
              <a:t>and nucleoside </a:t>
            </a:r>
            <a:r>
              <a:rPr lang="en-US" sz="2500" dirty="0" err="1"/>
              <a:t>phosphorylase</a:t>
            </a:r>
            <a:endParaRPr lang="en-US" sz="2500" dirty="0"/>
          </a:p>
        </p:txBody>
      </p:sp>
      <p:sp>
        <p:nvSpPr>
          <p:cNvPr id="8" name="Rounded Rectangle 7"/>
          <p:cNvSpPr/>
          <p:nvPr/>
        </p:nvSpPr>
        <p:spPr>
          <a:xfrm>
            <a:off x="2314574" y="41734"/>
            <a:ext cx="4357690" cy="4853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smtClean="0">
                <a:solidFill>
                  <a:srgbClr val="0000CC"/>
                </a:solidFill>
              </a:rPr>
              <a:t>Nucleoprotein metabolism</a:t>
            </a:r>
            <a:endParaRPr lang="en-US" sz="2900" b="1" dirty="0">
              <a:solidFill>
                <a:srgbClr val="0000CC"/>
              </a:solidFill>
            </a:endParaRPr>
          </a:p>
        </p:txBody>
      </p:sp>
      <p:pic>
        <p:nvPicPr>
          <p:cNvPr id="1026" name="Picture 2" descr="Pyrimidine Synthesis and Degradation"/>
          <p:cNvPicPr>
            <a:picLocks noChangeAspect="1" noChangeArrowheads="1"/>
          </p:cNvPicPr>
          <p:nvPr/>
        </p:nvPicPr>
        <p:blipFill rotWithShape="1">
          <a:blip r:embed="rId2">
            <a:extLst>
              <a:ext uri="{28A0092B-C50C-407E-A947-70E740481C1C}">
                <a14:useLocalDpi xmlns:a14="http://schemas.microsoft.com/office/drawing/2010/main" val="0"/>
              </a:ext>
            </a:extLst>
          </a:blip>
          <a:srcRect l="15757" t="23239" r="21437" b="43615"/>
          <a:stretch/>
        </p:blipFill>
        <p:spPr bwMode="auto">
          <a:xfrm>
            <a:off x="1091821" y="2011967"/>
            <a:ext cx="6864824" cy="20618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yrimidine Synthesis and Degradation"/>
          <p:cNvPicPr>
            <a:picLocks noChangeAspect="1" noChangeArrowheads="1"/>
          </p:cNvPicPr>
          <p:nvPr/>
        </p:nvPicPr>
        <p:blipFill rotWithShape="1">
          <a:blip r:embed="rId2">
            <a:extLst>
              <a:ext uri="{28A0092B-C50C-407E-A947-70E740481C1C}">
                <a14:useLocalDpi xmlns:a14="http://schemas.microsoft.com/office/drawing/2010/main" val="0"/>
              </a:ext>
            </a:extLst>
          </a:blip>
          <a:srcRect l="12957" t="62966" r="18156" b="18824"/>
          <a:stretch/>
        </p:blipFill>
        <p:spPr bwMode="auto">
          <a:xfrm>
            <a:off x="1091821" y="4217159"/>
            <a:ext cx="6864824" cy="11327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yrimidine Synthesis and Degradation"/>
          <p:cNvPicPr>
            <a:picLocks noChangeAspect="1" noChangeArrowheads="1"/>
          </p:cNvPicPr>
          <p:nvPr/>
        </p:nvPicPr>
        <p:blipFill rotWithShape="1">
          <a:blip r:embed="rId2">
            <a:extLst>
              <a:ext uri="{28A0092B-C50C-407E-A947-70E740481C1C}">
                <a14:useLocalDpi xmlns:a14="http://schemas.microsoft.com/office/drawing/2010/main" val="0"/>
              </a:ext>
            </a:extLst>
          </a:blip>
          <a:srcRect l="12957" t="80935" r="18156"/>
          <a:stretch/>
        </p:blipFill>
        <p:spPr bwMode="auto">
          <a:xfrm>
            <a:off x="1091821" y="5459104"/>
            <a:ext cx="6864824" cy="1185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902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14573" y="45585"/>
            <a:ext cx="4357690" cy="4853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smtClean="0">
                <a:solidFill>
                  <a:srgbClr val="0000CC"/>
                </a:solidFill>
              </a:rPr>
              <a:t>Nucleoprotein metabolism</a:t>
            </a:r>
            <a:endParaRPr lang="en-US" sz="2900" b="1" dirty="0">
              <a:solidFill>
                <a:srgbClr val="0000CC"/>
              </a:solidFill>
            </a:endParaRPr>
          </a:p>
        </p:txBody>
      </p:sp>
      <p:sp>
        <p:nvSpPr>
          <p:cNvPr id="5" name="Rounded Rectangle 4"/>
          <p:cNvSpPr/>
          <p:nvPr/>
        </p:nvSpPr>
        <p:spPr>
          <a:xfrm>
            <a:off x="326908" y="673507"/>
            <a:ext cx="5073767" cy="35831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justLow"/>
            <a:r>
              <a:rPr lang="en-US" sz="2600" b="1" dirty="0">
                <a:solidFill>
                  <a:srgbClr val="FF0000"/>
                </a:solidFill>
              </a:rPr>
              <a:t>Regulation of pyrimidine synthesis:</a:t>
            </a:r>
          </a:p>
        </p:txBody>
      </p:sp>
      <p:sp>
        <p:nvSpPr>
          <p:cNvPr id="8" name="TextBox 7"/>
          <p:cNvSpPr txBox="1"/>
          <p:nvPr/>
        </p:nvSpPr>
        <p:spPr>
          <a:xfrm>
            <a:off x="214312" y="1124921"/>
            <a:ext cx="8558212" cy="1246495"/>
          </a:xfrm>
          <a:prstGeom prst="rect">
            <a:avLst/>
          </a:prstGeom>
          <a:noFill/>
          <a:ln w="28575">
            <a:noFill/>
          </a:ln>
        </p:spPr>
        <p:txBody>
          <a:bodyPr wrap="square" rtlCol="0">
            <a:spAutoFit/>
          </a:bodyPr>
          <a:lstStyle/>
          <a:p>
            <a:pPr marL="342900" indent="-342900" algn="justLow">
              <a:buAutoNum type="arabicPeriod"/>
            </a:pPr>
            <a:r>
              <a:rPr lang="en-US" sz="2500" dirty="0" smtClean="0"/>
              <a:t>The major regulatory step in prokaryotes is the reaction catalyzed by aspartate </a:t>
            </a:r>
            <a:r>
              <a:rPr lang="en-US" sz="2500" dirty="0" err="1" smtClean="0"/>
              <a:t>transcarbamoylase</a:t>
            </a:r>
            <a:r>
              <a:rPr lang="en-US" sz="2500" dirty="0" smtClean="0"/>
              <a:t> (ATC) which is </a:t>
            </a:r>
            <a:r>
              <a:rPr lang="en-US" sz="2500" dirty="0" err="1" smtClean="0"/>
              <a:t>allosterically</a:t>
            </a:r>
            <a:r>
              <a:rPr lang="en-US" sz="2500" dirty="0" smtClean="0"/>
              <a:t> inhibited by CTP.</a:t>
            </a:r>
          </a:p>
        </p:txBody>
      </p:sp>
      <p:pic>
        <p:nvPicPr>
          <p:cNvPr id="2050" name="Picture 2" descr="Pyrimidine Synthesis and Degradation"/>
          <p:cNvPicPr>
            <a:picLocks noChangeAspect="1" noChangeArrowheads="1"/>
          </p:cNvPicPr>
          <p:nvPr/>
        </p:nvPicPr>
        <p:blipFill rotWithShape="1">
          <a:blip r:embed="rId2">
            <a:extLst>
              <a:ext uri="{28A0092B-C50C-407E-A947-70E740481C1C}">
                <a14:useLocalDpi xmlns:a14="http://schemas.microsoft.com/office/drawing/2010/main" val="0"/>
              </a:ext>
            </a:extLst>
          </a:blip>
          <a:srcRect l="20063" t="18261" r="26096" b="3758"/>
          <a:stretch/>
        </p:blipFill>
        <p:spPr bwMode="auto">
          <a:xfrm>
            <a:off x="5114925" y="2128838"/>
            <a:ext cx="3756120" cy="45148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14311" y="2458950"/>
            <a:ext cx="4729163" cy="3693319"/>
          </a:xfrm>
          <a:prstGeom prst="rect">
            <a:avLst/>
          </a:prstGeom>
          <a:noFill/>
        </p:spPr>
        <p:txBody>
          <a:bodyPr wrap="square" rtlCol="0">
            <a:spAutoFit/>
          </a:bodyPr>
          <a:lstStyle/>
          <a:p>
            <a:pPr marL="342900" indent="-342900" algn="justLow">
              <a:buFont typeface="+mj-lt"/>
              <a:buAutoNum type="arabicPeriod" startAt="2"/>
            </a:pPr>
            <a:r>
              <a:rPr lang="en-US" sz="2500" dirty="0"/>
              <a:t>In the mammalian </a:t>
            </a:r>
            <a:r>
              <a:rPr lang="en-US" sz="2500" dirty="0" smtClean="0"/>
              <a:t>cells, </a:t>
            </a:r>
            <a:r>
              <a:rPr lang="en-US" sz="2500" dirty="0"/>
              <a:t>the regulation occurs at the level of CPS II which is inhibited by UTP and activated by PRPP. Aspartate </a:t>
            </a:r>
            <a:r>
              <a:rPr lang="en-US" sz="2500" dirty="0" err="1" smtClean="0"/>
              <a:t>transcarbamoylase</a:t>
            </a:r>
            <a:r>
              <a:rPr lang="en-US" sz="2500" dirty="0" smtClean="0"/>
              <a:t> is </a:t>
            </a:r>
            <a:r>
              <a:rPr lang="en-US" sz="2500" dirty="0"/>
              <a:t>inhibited by CTP and is activated by ATP</a:t>
            </a:r>
            <a:r>
              <a:rPr lang="en-US" sz="2500" dirty="0" smtClean="0"/>
              <a:t>.</a:t>
            </a:r>
          </a:p>
          <a:p>
            <a:pPr marL="342900" indent="-342900" algn="justLow">
              <a:buFont typeface="+mj-lt"/>
              <a:buAutoNum type="arabicPeriod" startAt="2"/>
            </a:pPr>
            <a:endParaRPr lang="en-US" sz="800" dirty="0"/>
          </a:p>
          <a:p>
            <a:pPr marL="342900" indent="-342900" algn="justLow">
              <a:buFont typeface="+mj-lt"/>
              <a:buAutoNum type="arabicPeriod" startAt="2"/>
            </a:pPr>
            <a:r>
              <a:rPr lang="en-US" sz="2500" dirty="0"/>
              <a:t>Further, OMP decarboxylase is inhibited </a:t>
            </a:r>
            <a:r>
              <a:rPr lang="en-US" sz="2500" dirty="0" smtClean="0"/>
              <a:t>by UMP</a:t>
            </a:r>
            <a:endParaRPr lang="en-US" sz="2500" dirty="0"/>
          </a:p>
        </p:txBody>
      </p:sp>
      <p:pic>
        <p:nvPicPr>
          <p:cNvPr id="12" name="Picture 2" descr="Pyrimidine Synthesis and Degradation"/>
          <p:cNvPicPr>
            <a:picLocks noChangeAspect="1" noChangeArrowheads="1"/>
          </p:cNvPicPr>
          <p:nvPr/>
        </p:nvPicPr>
        <p:blipFill rotWithShape="1">
          <a:blip r:embed="rId2">
            <a:extLst>
              <a:ext uri="{28A0092B-C50C-407E-A947-70E740481C1C}">
                <a14:useLocalDpi xmlns:a14="http://schemas.microsoft.com/office/drawing/2010/main" val="0"/>
              </a:ext>
            </a:extLst>
          </a:blip>
          <a:srcRect l="59982" t="68435" r="34736" b="26143"/>
          <a:stretch/>
        </p:blipFill>
        <p:spPr bwMode="auto">
          <a:xfrm>
            <a:off x="6892117" y="3218383"/>
            <a:ext cx="504969" cy="4301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919412" y="3287269"/>
            <a:ext cx="450378" cy="292388"/>
          </a:xfrm>
          <a:prstGeom prst="rect">
            <a:avLst/>
          </a:prstGeom>
          <a:solidFill>
            <a:schemeClr val="bg1"/>
          </a:solidFill>
          <a:ln w="28575">
            <a:solidFill>
              <a:schemeClr val="tx1">
                <a:lumMod val="95000"/>
                <a:lumOff val="5000"/>
              </a:schemeClr>
            </a:solidFill>
          </a:ln>
        </p:spPr>
        <p:txBody>
          <a:bodyPr wrap="square" rtlCol="0">
            <a:spAutoFit/>
          </a:bodyPr>
          <a:lstStyle/>
          <a:p>
            <a:r>
              <a:rPr lang="en-US" sz="1300" b="1" dirty="0" smtClean="0"/>
              <a:t>ATC</a:t>
            </a:r>
            <a:endParaRPr lang="en-US" sz="1300" b="1" dirty="0"/>
          </a:p>
        </p:txBody>
      </p:sp>
      <p:pic>
        <p:nvPicPr>
          <p:cNvPr id="14" name="Picture 2" descr="Pyrimidine Synthesis and Degradation"/>
          <p:cNvPicPr>
            <a:picLocks noChangeAspect="1" noChangeArrowheads="1"/>
          </p:cNvPicPr>
          <p:nvPr/>
        </p:nvPicPr>
        <p:blipFill rotWithShape="1">
          <a:blip r:embed="rId2">
            <a:extLst>
              <a:ext uri="{28A0092B-C50C-407E-A947-70E740481C1C}">
                <a14:useLocalDpi xmlns:a14="http://schemas.microsoft.com/office/drawing/2010/main" val="0"/>
              </a:ext>
            </a:extLst>
          </a:blip>
          <a:srcRect l="59982" t="68435" r="34736" b="26143"/>
          <a:stretch/>
        </p:blipFill>
        <p:spPr bwMode="auto">
          <a:xfrm>
            <a:off x="6905764" y="2345495"/>
            <a:ext cx="668743" cy="3021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946707" y="2363347"/>
            <a:ext cx="627799" cy="292388"/>
          </a:xfrm>
          <a:prstGeom prst="rect">
            <a:avLst/>
          </a:prstGeom>
          <a:solidFill>
            <a:schemeClr val="bg1"/>
          </a:solidFill>
          <a:ln w="28575">
            <a:solidFill>
              <a:schemeClr val="tx1">
                <a:lumMod val="95000"/>
                <a:lumOff val="5000"/>
              </a:schemeClr>
            </a:solidFill>
          </a:ln>
        </p:spPr>
        <p:txBody>
          <a:bodyPr wrap="square" rtlCol="0">
            <a:spAutoFit/>
          </a:bodyPr>
          <a:lstStyle/>
          <a:p>
            <a:r>
              <a:rPr lang="en-US" sz="1300" b="1" dirty="0" smtClean="0"/>
              <a:t>CPS II</a:t>
            </a:r>
            <a:endParaRPr lang="en-US" sz="1300" b="1" dirty="0"/>
          </a:p>
        </p:txBody>
      </p:sp>
    </p:spTree>
    <p:extLst>
      <p:ext uri="{BB962C8B-B14F-4D97-AF65-F5344CB8AC3E}">
        <p14:creationId xmlns:p14="http://schemas.microsoft.com/office/powerpoint/2010/main" val="3562401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00324" y="23156"/>
            <a:ext cx="4357690" cy="4853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smtClean="0">
                <a:solidFill>
                  <a:srgbClr val="0000CC"/>
                </a:solidFill>
              </a:rPr>
              <a:t>Nucleoprotein metabolism</a:t>
            </a:r>
            <a:endParaRPr lang="en-US" sz="2900" b="1" dirty="0">
              <a:solidFill>
                <a:srgbClr val="0000CC"/>
              </a:solidFill>
            </a:endParaRPr>
          </a:p>
        </p:txBody>
      </p:sp>
      <p:sp>
        <p:nvSpPr>
          <p:cNvPr id="5" name="Rounded Rectangle 4"/>
          <p:cNvSpPr/>
          <p:nvPr/>
        </p:nvSpPr>
        <p:spPr>
          <a:xfrm>
            <a:off x="270609" y="614939"/>
            <a:ext cx="5543337" cy="35831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justLow"/>
            <a:r>
              <a:rPr lang="en-US" sz="2500" b="1" dirty="0">
                <a:solidFill>
                  <a:srgbClr val="FF0000"/>
                </a:solidFill>
              </a:rPr>
              <a:t>Synthesis of </a:t>
            </a:r>
            <a:r>
              <a:rPr lang="en-US" sz="2500" b="1" dirty="0" err="1">
                <a:solidFill>
                  <a:srgbClr val="FF0000"/>
                </a:solidFill>
              </a:rPr>
              <a:t>deoxythymine</a:t>
            </a:r>
            <a:r>
              <a:rPr lang="en-US" sz="2500" b="1" dirty="0">
                <a:solidFill>
                  <a:srgbClr val="FF0000"/>
                </a:solidFill>
              </a:rPr>
              <a:t> nucleotides:</a:t>
            </a:r>
          </a:p>
        </p:txBody>
      </p:sp>
      <p:sp>
        <p:nvSpPr>
          <p:cNvPr id="8" name="TextBox 7"/>
          <p:cNvSpPr txBox="1"/>
          <p:nvPr/>
        </p:nvSpPr>
        <p:spPr>
          <a:xfrm>
            <a:off x="270609" y="952962"/>
            <a:ext cx="8558212" cy="2015936"/>
          </a:xfrm>
          <a:prstGeom prst="rect">
            <a:avLst/>
          </a:prstGeom>
          <a:noFill/>
          <a:ln w="28575">
            <a:noFill/>
          </a:ln>
        </p:spPr>
        <p:txBody>
          <a:bodyPr wrap="square" rtlCol="0">
            <a:spAutoFit/>
          </a:bodyPr>
          <a:lstStyle/>
          <a:p>
            <a:pPr marL="228600" indent="-228600" algn="justLow">
              <a:buFont typeface="Arial" panose="020B0604020202090204" pitchFamily="34" charset="0"/>
              <a:buChar char="•"/>
            </a:pPr>
            <a:r>
              <a:rPr lang="en-US" sz="2500" dirty="0" smtClean="0"/>
              <a:t>The thymine nucleotide is formed by </a:t>
            </a:r>
            <a:r>
              <a:rPr lang="en-US" sz="2500" dirty="0" err="1" smtClean="0"/>
              <a:t>thymidylate</a:t>
            </a:r>
            <a:r>
              <a:rPr lang="en-US" sz="2500" dirty="0" smtClean="0"/>
              <a:t> </a:t>
            </a:r>
            <a:r>
              <a:rPr lang="en-US" sz="2500" dirty="0" err="1" smtClean="0"/>
              <a:t>synthetase</a:t>
            </a:r>
            <a:r>
              <a:rPr lang="en-US" sz="2500" dirty="0" smtClean="0"/>
              <a:t> by methylation of </a:t>
            </a:r>
            <a:r>
              <a:rPr lang="en-US" sz="2500" dirty="0" err="1" smtClean="0"/>
              <a:t>dUMP</a:t>
            </a:r>
            <a:r>
              <a:rPr lang="en-US" sz="2500" dirty="0" smtClean="0"/>
              <a:t>.</a:t>
            </a:r>
          </a:p>
          <a:p>
            <a:pPr marL="228600" indent="-228600" algn="justLow">
              <a:buFont typeface="Arial" panose="020B0604020202090204" pitchFamily="34" charset="0"/>
              <a:buChar char="•"/>
            </a:pPr>
            <a:r>
              <a:rPr lang="en-US" sz="2500" dirty="0" smtClean="0"/>
              <a:t>The methyl group is denoted by N5, N10 – methylene – THFA. Later THFA is regenerated by </a:t>
            </a:r>
            <a:r>
              <a:rPr lang="en-US" sz="2500" dirty="0" err="1" smtClean="0"/>
              <a:t>dihydrofolate</a:t>
            </a:r>
            <a:r>
              <a:rPr lang="en-US" sz="2500" dirty="0" smtClean="0"/>
              <a:t> </a:t>
            </a:r>
            <a:r>
              <a:rPr lang="en-US" sz="2500" dirty="0" err="1" smtClean="0"/>
              <a:t>reductase</a:t>
            </a:r>
            <a:r>
              <a:rPr lang="en-US" sz="2500" dirty="0" smtClean="0"/>
              <a:t> using NADPH as the </a:t>
            </a:r>
            <a:r>
              <a:rPr lang="en-US" sz="2500" dirty="0" err="1" smtClean="0"/>
              <a:t>reductant</a:t>
            </a:r>
            <a:r>
              <a:rPr lang="en-US" sz="2500" dirty="0" smtClean="0"/>
              <a:t>.</a:t>
            </a:r>
          </a:p>
        </p:txBody>
      </p:sp>
      <p:pic>
        <p:nvPicPr>
          <p:cNvPr id="3078" name="Picture 6" descr="Synthesis of dTMP from dUMP"/>
          <p:cNvPicPr>
            <a:picLocks noChangeAspect="1" noChangeArrowheads="1"/>
          </p:cNvPicPr>
          <p:nvPr/>
        </p:nvPicPr>
        <p:blipFill rotWithShape="1">
          <a:blip r:embed="rId2">
            <a:extLst>
              <a:ext uri="{28A0092B-C50C-407E-A947-70E740481C1C}">
                <a14:useLocalDpi xmlns:a14="http://schemas.microsoft.com/office/drawing/2010/main" val="0"/>
              </a:ext>
            </a:extLst>
          </a:blip>
          <a:srcRect t="-1" b="-2106"/>
          <a:stretch/>
        </p:blipFill>
        <p:spPr bwMode="auto">
          <a:xfrm>
            <a:off x="492065" y="2951843"/>
            <a:ext cx="8115300" cy="38490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14624" y="6581001"/>
            <a:ext cx="1471613" cy="276999"/>
          </a:xfrm>
          <a:prstGeom prst="rect">
            <a:avLst/>
          </a:prstGeom>
          <a:noFill/>
        </p:spPr>
        <p:txBody>
          <a:bodyPr wrap="square" rtlCol="0">
            <a:spAutoFit/>
          </a:bodyPr>
          <a:lstStyle/>
          <a:p>
            <a:r>
              <a:rPr lang="en-US" sz="1200" b="1" dirty="0" smtClean="0"/>
              <a:t>(Methylene donor)</a:t>
            </a:r>
            <a:endParaRPr lang="en-US" sz="1200" b="1" dirty="0"/>
          </a:p>
        </p:txBody>
      </p:sp>
      <p:sp>
        <p:nvSpPr>
          <p:cNvPr id="6" name="TextBox 5"/>
          <p:cNvSpPr txBox="1"/>
          <p:nvPr/>
        </p:nvSpPr>
        <p:spPr>
          <a:xfrm>
            <a:off x="3336130" y="3951368"/>
            <a:ext cx="2122974" cy="338554"/>
          </a:xfrm>
          <a:prstGeom prst="rect">
            <a:avLst/>
          </a:prstGeom>
          <a:solidFill>
            <a:schemeClr val="bg1"/>
          </a:solidFill>
        </p:spPr>
        <p:txBody>
          <a:bodyPr wrap="square" rtlCol="0">
            <a:spAutoFit/>
          </a:bodyPr>
          <a:lstStyle/>
          <a:p>
            <a:endParaRPr lang="en-US" sz="1600" dirty="0">
              <a:solidFill>
                <a:srgbClr val="FF0000"/>
              </a:solidFill>
            </a:endParaRPr>
          </a:p>
        </p:txBody>
      </p:sp>
      <p:sp>
        <p:nvSpPr>
          <p:cNvPr id="10" name="TextBox 9"/>
          <p:cNvSpPr txBox="1"/>
          <p:nvPr/>
        </p:nvSpPr>
        <p:spPr>
          <a:xfrm>
            <a:off x="2868588" y="3935979"/>
            <a:ext cx="2635298" cy="369332"/>
          </a:xfrm>
          <a:prstGeom prst="rect">
            <a:avLst/>
          </a:prstGeom>
          <a:solidFill>
            <a:schemeClr val="bg1"/>
          </a:solidFill>
        </p:spPr>
        <p:txBody>
          <a:bodyPr wrap="square" rtlCol="0">
            <a:spAutoFit/>
          </a:bodyPr>
          <a:lstStyle/>
          <a:p>
            <a:pPr algn="ctr"/>
            <a:endParaRPr lang="en-US" b="1" dirty="0"/>
          </a:p>
        </p:txBody>
      </p:sp>
      <p:sp>
        <p:nvSpPr>
          <p:cNvPr id="11" name="TextBox 10"/>
          <p:cNvSpPr txBox="1"/>
          <p:nvPr/>
        </p:nvSpPr>
        <p:spPr>
          <a:xfrm>
            <a:off x="2868588" y="3878828"/>
            <a:ext cx="2802802" cy="369332"/>
          </a:xfrm>
          <a:prstGeom prst="rect">
            <a:avLst/>
          </a:prstGeom>
          <a:noFill/>
        </p:spPr>
        <p:txBody>
          <a:bodyPr wrap="square" rtlCol="0">
            <a:spAutoFit/>
          </a:bodyPr>
          <a:lstStyle/>
          <a:p>
            <a:pPr algn="ctr"/>
            <a:r>
              <a:rPr lang="en-US" b="1" dirty="0" err="1"/>
              <a:t>Thymidylate</a:t>
            </a:r>
            <a:r>
              <a:rPr lang="en-US" b="1" dirty="0"/>
              <a:t> </a:t>
            </a:r>
            <a:r>
              <a:rPr lang="en-US" b="1" dirty="0" smtClean="0"/>
              <a:t>synthase</a:t>
            </a:r>
            <a:endParaRPr lang="en-US" b="1" dirty="0"/>
          </a:p>
        </p:txBody>
      </p:sp>
    </p:spTree>
    <p:extLst>
      <p:ext uri="{BB962C8B-B14F-4D97-AF65-F5344CB8AC3E}">
        <p14:creationId xmlns:p14="http://schemas.microsoft.com/office/powerpoint/2010/main" val="2541689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42161" y="106040"/>
            <a:ext cx="3902514" cy="4853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rgbClr val="0000CC"/>
                </a:solidFill>
              </a:rPr>
              <a:t>Nucleoprotein metabolism</a:t>
            </a:r>
            <a:endParaRPr lang="en-US" sz="2600" b="1" dirty="0">
              <a:solidFill>
                <a:srgbClr val="0000CC"/>
              </a:solidFill>
            </a:endParaRPr>
          </a:p>
        </p:txBody>
      </p:sp>
      <p:sp>
        <p:nvSpPr>
          <p:cNvPr id="5" name="Rounded Rectangle 4"/>
          <p:cNvSpPr/>
          <p:nvPr/>
        </p:nvSpPr>
        <p:spPr>
          <a:xfrm>
            <a:off x="313310" y="827734"/>
            <a:ext cx="5859580" cy="35831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rgbClr val="FF0000"/>
                </a:solidFill>
              </a:rPr>
              <a:t>Anticancer agents acting on </a:t>
            </a:r>
            <a:r>
              <a:rPr lang="en-US" sz="2600" b="1" dirty="0" err="1" smtClean="0">
                <a:solidFill>
                  <a:srgbClr val="FF0000"/>
                </a:solidFill>
              </a:rPr>
              <a:t>pyrimidines</a:t>
            </a:r>
            <a:r>
              <a:rPr lang="en-US" sz="2600" b="1" dirty="0" smtClean="0">
                <a:solidFill>
                  <a:srgbClr val="FF0000"/>
                </a:solidFill>
              </a:rPr>
              <a:t>:</a:t>
            </a:r>
            <a:endParaRPr lang="en-US" sz="2600" b="1" dirty="0">
              <a:solidFill>
                <a:srgbClr val="FF0000"/>
              </a:solidFill>
            </a:endParaRPr>
          </a:p>
        </p:txBody>
      </p:sp>
      <p:sp>
        <p:nvSpPr>
          <p:cNvPr id="8" name="TextBox 7"/>
          <p:cNvSpPr txBox="1"/>
          <p:nvPr/>
        </p:nvSpPr>
        <p:spPr>
          <a:xfrm>
            <a:off x="214312" y="1186049"/>
            <a:ext cx="8558212" cy="3170099"/>
          </a:xfrm>
          <a:prstGeom prst="rect">
            <a:avLst/>
          </a:prstGeom>
          <a:noFill/>
          <a:ln w="28575">
            <a:noFill/>
          </a:ln>
        </p:spPr>
        <p:txBody>
          <a:bodyPr wrap="square" rtlCol="0">
            <a:spAutoFit/>
          </a:bodyPr>
          <a:lstStyle/>
          <a:p>
            <a:pPr marL="457200" indent="-457200" algn="justLow">
              <a:buFont typeface="+mj-lt"/>
              <a:buAutoNum type="arabicPeriod"/>
            </a:pPr>
            <a:r>
              <a:rPr lang="en-US" sz="2500" dirty="0" smtClean="0"/>
              <a:t>Methotrexate inhibits the enzyme </a:t>
            </a:r>
            <a:r>
              <a:rPr lang="en-US" sz="2500" dirty="0" err="1" smtClean="0"/>
              <a:t>dihydrofolate</a:t>
            </a:r>
            <a:r>
              <a:rPr lang="en-US" sz="2500" dirty="0" smtClean="0"/>
              <a:t> </a:t>
            </a:r>
            <a:r>
              <a:rPr lang="en-US" sz="2500" dirty="0" err="1" smtClean="0"/>
              <a:t>reductase</a:t>
            </a:r>
            <a:r>
              <a:rPr lang="en-US" sz="2500" dirty="0" smtClean="0"/>
              <a:t> </a:t>
            </a:r>
            <a:r>
              <a:rPr lang="en-US" sz="2500" dirty="0" smtClean="0">
                <a:latin typeface="Times New Roman" panose="02020603050405020304" pitchFamily="18" charset="0"/>
                <a:cs typeface="Times New Roman" panose="02020603050405020304" pitchFamily="18" charset="0"/>
              </a:rPr>
              <a:t>→ ↓ the regeneration of THFA → -- </a:t>
            </a:r>
            <a:r>
              <a:rPr lang="en-US" sz="2500" dirty="0" err="1" smtClean="0">
                <a:latin typeface="Times New Roman" panose="02020603050405020304" pitchFamily="18" charset="0"/>
                <a:cs typeface="Times New Roman" panose="02020603050405020304" pitchFamily="18" charset="0"/>
              </a:rPr>
              <a:t>dTMP</a:t>
            </a:r>
            <a:r>
              <a:rPr lang="en-US" sz="2500" dirty="0" smtClean="0">
                <a:latin typeface="Times New Roman" panose="02020603050405020304" pitchFamily="18" charset="0"/>
                <a:cs typeface="Times New Roman" panose="02020603050405020304" pitchFamily="18" charset="0"/>
              </a:rPr>
              <a:t> synthesis → -- DNA</a:t>
            </a:r>
          </a:p>
          <a:p>
            <a:pPr algn="ctr"/>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  (methotrexate is a powerful anticancer agent) </a:t>
            </a:r>
          </a:p>
          <a:p>
            <a:pPr marL="457200" indent="-457200" algn="justLow">
              <a:buFont typeface="+mj-lt"/>
              <a:buAutoNum type="arabicPeriod" startAt="2"/>
            </a:pPr>
            <a:r>
              <a:rPr lang="en-US" sz="2500" dirty="0" smtClean="0"/>
              <a:t>5-fluoro-uracil, 5-iodo uracil, 3-deoxy </a:t>
            </a:r>
            <a:r>
              <a:rPr lang="en-US" sz="2500" dirty="0" err="1" smtClean="0"/>
              <a:t>uridine</a:t>
            </a:r>
            <a:r>
              <a:rPr lang="en-US" sz="2500" dirty="0" smtClean="0"/>
              <a:t>, 6 </a:t>
            </a:r>
            <a:r>
              <a:rPr lang="en-US" sz="2500" dirty="0" err="1" smtClean="0"/>
              <a:t>aza</a:t>
            </a:r>
            <a:r>
              <a:rPr lang="en-US" sz="2500" dirty="0" smtClean="0"/>
              <a:t> </a:t>
            </a:r>
            <a:r>
              <a:rPr lang="en-US" sz="2500" dirty="0" err="1" smtClean="0"/>
              <a:t>uridine</a:t>
            </a:r>
            <a:r>
              <a:rPr lang="en-US" sz="2500" dirty="0" smtClean="0"/>
              <a:t>, 6-aza </a:t>
            </a:r>
            <a:r>
              <a:rPr lang="en-US" sz="2500" dirty="0" err="1" smtClean="0"/>
              <a:t>cytidine</a:t>
            </a:r>
            <a:r>
              <a:rPr lang="en-US" sz="2500" dirty="0" smtClean="0"/>
              <a:t> and 5-iodo-2-deoxyuridine are anticancer drugs, which competitively inhibit </a:t>
            </a:r>
            <a:r>
              <a:rPr lang="en-US" sz="2500" dirty="0" err="1" smtClean="0"/>
              <a:t>thymidylate</a:t>
            </a:r>
            <a:r>
              <a:rPr lang="en-US" sz="2500" dirty="0" smtClean="0"/>
              <a:t> synthase. Cytosine </a:t>
            </a:r>
            <a:r>
              <a:rPr lang="en-US" sz="2500" dirty="0" err="1" smtClean="0"/>
              <a:t>arabinoside</a:t>
            </a:r>
            <a:r>
              <a:rPr lang="en-US" sz="2500" dirty="0" smtClean="0"/>
              <a:t> where ribose is replaced by arabinose is  another anticancer agent.</a:t>
            </a:r>
          </a:p>
        </p:txBody>
      </p:sp>
    </p:spTree>
    <p:extLst>
      <p:ext uri="{BB962C8B-B14F-4D97-AF65-F5344CB8AC3E}">
        <p14:creationId xmlns:p14="http://schemas.microsoft.com/office/powerpoint/2010/main" val="424966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14573" y="40794"/>
            <a:ext cx="4357690" cy="35116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CC"/>
                </a:solidFill>
              </a:rPr>
              <a:t>Nucleoprotein metabolism</a:t>
            </a:r>
            <a:endParaRPr lang="en-US" sz="2800" b="1" dirty="0">
              <a:solidFill>
                <a:srgbClr val="0000CC"/>
              </a:solidFill>
            </a:endParaRPr>
          </a:p>
        </p:txBody>
      </p:sp>
      <p:sp>
        <p:nvSpPr>
          <p:cNvPr id="5" name="Rounded Rectangle 4"/>
          <p:cNvSpPr/>
          <p:nvPr/>
        </p:nvSpPr>
        <p:spPr>
          <a:xfrm>
            <a:off x="355484" y="469419"/>
            <a:ext cx="2244841" cy="35831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solidFill>
                  <a:srgbClr val="FF0000"/>
                </a:solidFill>
              </a:rPr>
              <a:t>Orotic</a:t>
            </a:r>
            <a:r>
              <a:rPr lang="en-US" sz="2600" b="1" dirty="0" smtClean="0">
                <a:solidFill>
                  <a:srgbClr val="FF0000"/>
                </a:solidFill>
              </a:rPr>
              <a:t> </a:t>
            </a:r>
            <a:r>
              <a:rPr lang="en-US" sz="2600" b="1" dirty="0" err="1" smtClean="0">
                <a:solidFill>
                  <a:srgbClr val="FF0000"/>
                </a:solidFill>
              </a:rPr>
              <a:t>aciduria</a:t>
            </a:r>
            <a:endParaRPr lang="en-US" sz="2600" b="1" dirty="0">
              <a:solidFill>
                <a:srgbClr val="FF0000"/>
              </a:solidFill>
            </a:endParaRPr>
          </a:p>
        </p:txBody>
      </p:sp>
      <p:sp>
        <p:nvSpPr>
          <p:cNvPr id="6" name="TextBox 5"/>
          <p:cNvSpPr txBox="1"/>
          <p:nvPr/>
        </p:nvSpPr>
        <p:spPr>
          <a:xfrm>
            <a:off x="214312" y="827734"/>
            <a:ext cx="8558212" cy="5878532"/>
          </a:xfrm>
          <a:prstGeom prst="rect">
            <a:avLst/>
          </a:prstGeom>
          <a:noFill/>
          <a:ln w="28575">
            <a:noFill/>
          </a:ln>
        </p:spPr>
        <p:txBody>
          <a:bodyPr wrap="square" rtlCol="0">
            <a:spAutoFit/>
          </a:bodyPr>
          <a:lstStyle/>
          <a:p>
            <a:pPr marL="228600" indent="-228600" algn="justLow">
              <a:buFont typeface="Arial" panose="020B0604020202090204" pitchFamily="34" charset="0"/>
              <a:buChar char="•"/>
            </a:pPr>
            <a:r>
              <a:rPr lang="en-US" sz="2500" dirty="0" smtClean="0"/>
              <a:t>It results from absence of one or both enzymes; </a:t>
            </a:r>
            <a:r>
              <a:rPr lang="en-US" sz="2500" b="1" dirty="0" smtClean="0"/>
              <a:t>OPRT </a:t>
            </a:r>
            <a:r>
              <a:rPr lang="en-US" sz="2500" b="1" dirty="0" err="1" smtClean="0"/>
              <a:t>ase</a:t>
            </a:r>
            <a:r>
              <a:rPr lang="en-US" sz="2500" b="1" dirty="0" smtClean="0"/>
              <a:t> and OMP decarboxylase</a:t>
            </a:r>
            <a:r>
              <a:rPr lang="en-US" sz="2500" dirty="0" smtClean="0"/>
              <a:t> </a:t>
            </a:r>
            <a:r>
              <a:rPr lang="en-US" sz="2500" dirty="0" smtClean="0">
                <a:latin typeface="Times New Roman" panose="02020603050405020304" pitchFamily="18" charset="0"/>
                <a:cs typeface="Times New Roman" panose="02020603050405020304" pitchFamily="18" charset="0"/>
              </a:rPr>
              <a:t>→ ↑ </a:t>
            </a:r>
            <a:r>
              <a:rPr lang="en-US" sz="2500" dirty="0" err="1" smtClean="0">
                <a:latin typeface="Times New Roman" panose="02020603050405020304" pitchFamily="18" charset="0"/>
                <a:cs typeface="Times New Roman" panose="02020603050405020304" pitchFamily="18" charset="0"/>
              </a:rPr>
              <a:t>orotic</a:t>
            </a:r>
            <a:r>
              <a:rPr lang="en-US" sz="2500" dirty="0" smtClean="0">
                <a:latin typeface="Times New Roman" panose="02020603050405020304" pitchFamily="18" charset="0"/>
                <a:cs typeface="Times New Roman" panose="02020603050405020304" pitchFamily="18" charset="0"/>
              </a:rPr>
              <a:t> acid production → ↑ excretion of urine </a:t>
            </a:r>
          </a:p>
          <a:p>
            <a:pPr marL="228600" indent="-228600" algn="justLow">
              <a:buFont typeface="Arial" panose="020B0604020202090204" pitchFamily="34" charset="0"/>
              <a:buChar char="•"/>
            </a:pPr>
            <a:r>
              <a:rPr lang="en-US" sz="2500" dirty="0" smtClean="0">
                <a:latin typeface="Times New Roman" panose="02020603050405020304" pitchFamily="18" charset="0"/>
                <a:cs typeface="Times New Roman" panose="02020603050405020304" pitchFamily="18" charset="0"/>
              </a:rPr>
              <a:t>It is </a:t>
            </a:r>
            <a:r>
              <a:rPr lang="en-US" sz="2500" b="1" dirty="0" smtClean="0">
                <a:latin typeface="Times New Roman" panose="02020603050405020304" pitchFamily="18" charset="0"/>
                <a:cs typeface="Times New Roman" panose="02020603050405020304" pitchFamily="18" charset="0"/>
              </a:rPr>
              <a:t>autosomal recessive</a:t>
            </a:r>
            <a:r>
              <a:rPr lang="en-US" sz="2500" dirty="0" smtClean="0">
                <a:latin typeface="Times New Roman" panose="02020603050405020304" pitchFamily="18" charset="0"/>
                <a:cs typeface="Times New Roman" panose="02020603050405020304" pitchFamily="18" charset="0"/>
              </a:rPr>
              <a:t>, with retarded growth &amp; </a:t>
            </a:r>
            <a:r>
              <a:rPr lang="en-US" sz="2500" dirty="0" err="1" smtClean="0">
                <a:latin typeface="Times New Roman" panose="02020603050405020304" pitchFamily="18" charset="0"/>
                <a:cs typeface="Times New Roman" panose="02020603050405020304" pitchFamily="18" charset="0"/>
              </a:rPr>
              <a:t>megaloblastic</a:t>
            </a:r>
            <a:r>
              <a:rPr lang="en-US" sz="2500" dirty="0" smtClean="0">
                <a:latin typeface="Times New Roman" panose="02020603050405020304" pitchFamily="18" charset="0"/>
                <a:cs typeface="Times New Roman" panose="02020603050405020304" pitchFamily="18" charset="0"/>
              </a:rPr>
              <a:t> anemia. The rapidly growing cells are more affected (anemia). Crystals are excreted in urine which may cause urinary tract obstruction. </a:t>
            </a:r>
          </a:p>
          <a:p>
            <a:pPr algn="ctr"/>
            <a:r>
              <a:rPr lang="en-US" sz="2200" b="1" dirty="0" smtClean="0">
                <a:latin typeface="Times New Roman" panose="02020603050405020304" pitchFamily="18" charset="0"/>
                <a:cs typeface="Times New Roman" panose="02020603050405020304" pitchFamily="18" charset="0"/>
              </a:rPr>
              <a:t>  Due to lack of feedback inhibition, </a:t>
            </a:r>
            <a:r>
              <a:rPr lang="en-US" sz="2200" b="1" dirty="0" err="1" smtClean="0">
                <a:latin typeface="Times New Roman" panose="02020603050405020304" pitchFamily="18" charset="0"/>
                <a:cs typeface="Times New Roman" panose="02020603050405020304" pitchFamily="18" charset="0"/>
              </a:rPr>
              <a:t>orotic</a:t>
            </a:r>
            <a:r>
              <a:rPr lang="en-US" sz="2200" b="1" dirty="0" smtClean="0">
                <a:latin typeface="Times New Roman" panose="02020603050405020304" pitchFamily="18" charset="0"/>
                <a:cs typeface="Times New Roman" panose="02020603050405020304" pitchFamily="18" charset="0"/>
              </a:rPr>
              <a:t> acid production is excessive</a:t>
            </a:r>
          </a:p>
          <a:p>
            <a:pPr marL="171450" indent="-171450" algn="justLow">
              <a:buFont typeface="Arial" panose="020B0604020202090204" pitchFamily="34" charset="0"/>
              <a:buChar char="•"/>
            </a:pPr>
            <a:r>
              <a:rPr lang="en-US" sz="2450" dirty="0" smtClean="0">
                <a:latin typeface="Times New Roman" panose="02020603050405020304" pitchFamily="18" charset="0"/>
                <a:cs typeface="Times New Roman" panose="02020603050405020304" pitchFamily="18" charset="0"/>
              </a:rPr>
              <a:t>It can be successfully treated by feeding </a:t>
            </a:r>
            <a:r>
              <a:rPr lang="en-US" sz="2450" dirty="0" err="1" smtClean="0">
                <a:latin typeface="Times New Roman" panose="02020603050405020304" pitchFamily="18" charset="0"/>
                <a:cs typeface="Times New Roman" panose="02020603050405020304" pitchFamily="18" charset="0"/>
              </a:rPr>
              <a:t>cytidine</a:t>
            </a:r>
            <a:r>
              <a:rPr lang="en-US" sz="2450" dirty="0" smtClean="0">
                <a:latin typeface="Times New Roman" panose="02020603050405020304" pitchFamily="18" charset="0"/>
                <a:cs typeface="Times New Roman" panose="02020603050405020304" pitchFamily="18" charset="0"/>
              </a:rPr>
              <a:t> or </a:t>
            </a:r>
            <a:r>
              <a:rPr lang="en-US" sz="2450" dirty="0" err="1" smtClean="0">
                <a:latin typeface="Times New Roman" panose="02020603050405020304" pitchFamily="18" charset="0"/>
                <a:cs typeface="Times New Roman" panose="02020603050405020304" pitchFamily="18" charset="0"/>
              </a:rPr>
              <a:t>uridine</a:t>
            </a:r>
            <a:r>
              <a:rPr lang="en-US" sz="2450" dirty="0" smtClean="0">
                <a:latin typeface="Times New Roman" panose="02020603050405020304" pitchFamily="18" charset="0"/>
                <a:cs typeface="Times New Roman" panose="02020603050405020304" pitchFamily="18" charset="0"/>
              </a:rPr>
              <a:t>. They may be converted to UTP which can act as  feedback inhibitor</a:t>
            </a:r>
          </a:p>
          <a:p>
            <a:pPr algn="justLow"/>
            <a:endParaRPr lang="en-US" sz="1000" dirty="0" smtClean="0">
              <a:latin typeface="Times New Roman" panose="02020603050405020304" pitchFamily="18" charset="0"/>
              <a:cs typeface="Times New Roman" panose="02020603050405020304" pitchFamily="18" charset="0"/>
            </a:endParaRPr>
          </a:p>
          <a:p>
            <a:pPr marL="171450" indent="-171450" algn="justLow">
              <a:buFont typeface="Arial" panose="020B0604020202090204" pitchFamily="34" charset="0"/>
              <a:buChar char="•"/>
            </a:pPr>
            <a:r>
              <a:rPr lang="en-US" sz="2400" dirty="0" err="1" smtClean="0">
                <a:latin typeface="Times New Roman" panose="02020603050405020304" pitchFamily="18" charset="0"/>
                <a:cs typeface="Times New Roman" panose="02020603050405020304" pitchFamily="18" charset="0"/>
              </a:rPr>
              <a:t>Orotic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aciduria</a:t>
            </a:r>
            <a:r>
              <a:rPr lang="en-US" sz="2400" dirty="0" smtClean="0">
                <a:latin typeface="Times New Roman" panose="02020603050405020304" pitchFamily="18" charset="0"/>
                <a:cs typeface="Times New Roman" panose="02020603050405020304" pitchFamily="18" charset="0"/>
              </a:rPr>
              <a:t> may also occur in </a:t>
            </a:r>
            <a:r>
              <a:rPr lang="en-US" sz="2400" b="1" dirty="0" smtClean="0">
                <a:latin typeface="Times New Roman" panose="02020603050405020304" pitchFamily="18" charset="0"/>
                <a:cs typeface="Times New Roman" panose="02020603050405020304" pitchFamily="18" charset="0"/>
              </a:rPr>
              <a:t>ornithine </a:t>
            </a:r>
            <a:r>
              <a:rPr lang="en-US" sz="2400" b="1" dirty="0" err="1" smtClean="0">
                <a:latin typeface="Times New Roman" panose="02020603050405020304" pitchFamily="18" charset="0"/>
                <a:cs typeface="Times New Roman" panose="02020603050405020304" pitchFamily="18" charset="0"/>
              </a:rPr>
              <a:t>transcarbamoylase</a:t>
            </a:r>
            <a:r>
              <a:rPr lang="en-US" sz="2400" b="1" dirty="0" smtClean="0">
                <a:latin typeface="Times New Roman" panose="02020603050405020304" pitchFamily="18" charset="0"/>
                <a:cs typeface="Times New Roman" panose="02020603050405020304" pitchFamily="18" charset="0"/>
              </a:rPr>
              <a:t> deficiency</a:t>
            </a:r>
            <a:r>
              <a:rPr lang="en-US" sz="2400" dirty="0" smtClean="0">
                <a:latin typeface="Times New Roman" panose="02020603050405020304" pitchFamily="18" charset="0"/>
                <a:cs typeface="Times New Roman" panose="02020603050405020304" pitchFamily="18" charset="0"/>
              </a:rPr>
              <a:t> (urea cycle enzyme) as </a:t>
            </a:r>
            <a:r>
              <a:rPr lang="en-US" sz="2400" dirty="0" err="1" smtClean="0">
                <a:latin typeface="Times New Roman" panose="02020603050405020304" pitchFamily="18" charset="0"/>
                <a:cs typeface="Times New Roman" panose="02020603050405020304" pitchFamily="18" charset="0"/>
              </a:rPr>
              <a:t>carbamoyl</a:t>
            </a:r>
            <a:r>
              <a:rPr lang="en-US" sz="2400" dirty="0" smtClean="0">
                <a:latin typeface="Times New Roman" panose="02020603050405020304" pitchFamily="18" charset="0"/>
                <a:cs typeface="Times New Roman" panose="02020603050405020304" pitchFamily="18" charset="0"/>
              </a:rPr>
              <a:t> phosphate </a:t>
            </a:r>
            <a:r>
              <a:rPr lang="en-US" sz="2400" dirty="0">
                <a:latin typeface="Times New Roman" panose="02020603050405020304" pitchFamily="18" charset="0"/>
                <a:cs typeface="Times New Roman" panose="02020603050405020304" pitchFamily="18" charset="0"/>
              </a:rPr>
              <a:t>accumulates </a:t>
            </a:r>
            <a:r>
              <a:rPr lang="en-US" sz="2400" dirty="0" smtClean="0">
                <a:latin typeface="Times New Roman" panose="02020603050405020304" pitchFamily="18" charset="0"/>
                <a:cs typeface="Times New Roman" panose="02020603050405020304" pitchFamily="18" charset="0"/>
              </a:rPr>
              <a:t>due to defective conversion to </a:t>
            </a:r>
            <a:r>
              <a:rPr lang="en-US" sz="2400" dirty="0" err="1" smtClean="0">
                <a:latin typeface="Times New Roman" panose="02020603050405020304" pitchFamily="18" charset="0"/>
                <a:cs typeface="Times New Roman" panose="02020603050405020304" pitchFamily="18" charset="0"/>
              </a:rPr>
              <a:t>citrulline</a:t>
            </a: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Allopurinol</a:t>
            </a:r>
            <a:r>
              <a:rPr lang="en-US" sz="2400" dirty="0" smtClean="0">
                <a:latin typeface="Times New Roman" panose="02020603050405020304" pitchFamily="18" charset="0"/>
                <a:cs typeface="Times New Roman" panose="02020603050405020304" pitchFamily="18" charset="0"/>
              </a:rPr>
              <a:t> compete with </a:t>
            </a:r>
            <a:r>
              <a:rPr lang="en-US" sz="2400" dirty="0" err="1" smtClean="0">
                <a:latin typeface="Times New Roman" panose="02020603050405020304" pitchFamily="18" charset="0"/>
                <a:cs typeface="Times New Roman" panose="02020603050405020304" pitchFamily="18" charset="0"/>
              </a:rPr>
              <a:t>orotic</a:t>
            </a:r>
            <a:r>
              <a:rPr lang="en-US" sz="2400" dirty="0" smtClean="0">
                <a:latin typeface="Times New Roman" panose="02020603050405020304" pitchFamily="18" charset="0"/>
                <a:cs typeface="Times New Roman" panose="02020603050405020304" pitchFamily="18" charset="0"/>
              </a:rPr>
              <a:t> acid for the enzyme </a:t>
            </a:r>
            <a:r>
              <a:rPr lang="en-US" sz="2400" dirty="0" err="1" smtClean="0">
                <a:latin typeface="Times New Roman" panose="02020603050405020304" pitchFamily="18" charset="0"/>
                <a:cs typeface="Times New Roman" panose="02020603050405020304" pitchFamily="18" charset="0"/>
              </a:rPr>
              <a:t>orotate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phosphoribosoyl</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transferase</a:t>
            </a:r>
            <a:r>
              <a:rPr lang="en-US" sz="2400" dirty="0" smtClean="0">
                <a:latin typeface="Times New Roman" panose="02020603050405020304" pitchFamily="18" charset="0"/>
                <a:cs typeface="Times New Roman" panose="02020603050405020304" pitchFamily="18" charset="0"/>
              </a:rPr>
              <a:t>, leading to </a:t>
            </a:r>
            <a:r>
              <a:rPr lang="en-US" sz="2400" dirty="0" err="1" smtClean="0">
                <a:latin typeface="Times New Roman" panose="02020603050405020304" pitchFamily="18" charset="0"/>
                <a:cs typeface="Times New Roman" panose="02020603050405020304" pitchFamily="18" charset="0"/>
              </a:rPr>
              <a:t>orotic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aciduria</a:t>
            </a:r>
            <a:r>
              <a:rPr lang="en-US" sz="2400" dirty="0" smtClean="0">
                <a:latin typeface="Times New Roman" panose="02020603050405020304" pitchFamily="18" charset="0"/>
                <a:cs typeface="Times New Roman" panose="02020603050405020304" pitchFamily="18" charset="0"/>
              </a:rPr>
              <a:t> &amp; </a:t>
            </a:r>
            <a:r>
              <a:rPr lang="en-US" sz="2400" dirty="0" err="1" smtClean="0">
                <a:latin typeface="Times New Roman" panose="02020603050405020304" pitchFamily="18" charset="0"/>
                <a:cs typeface="Times New Roman" panose="02020603050405020304" pitchFamily="18" charset="0"/>
              </a:rPr>
              <a:t>orotidinuria</a:t>
            </a:r>
            <a:r>
              <a:rPr lang="en-US" sz="2400" dirty="0" smtClean="0">
                <a:latin typeface="Times New Roman" panose="02020603050405020304" pitchFamily="18" charset="0"/>
                <a:cs typeface="Times New Roman" panose="02020603050405020304" pitchFamily="18" charset="0"/>
              </a:rPr>
              <a:t>.</a:t>
            </a:r>
            <a:endParaRPr lang="en-US" sz="2400" dirty="0" smtClean="0"/>
          </a:p>
        </p:txBody>
      </p:sp>
    </p:spTree>
    <p:extLst>
      <p:ext uri="{BB962C8B-B14F-4D97-AF65-F5344CB8AC3E}">
        <p14:creationId xmlns:p14="http://schemas.microsoft.com/office/powerpoint/2010/main" val="1683035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00274" y="56023"/>
            <a:ext cx="4500563" cy="41930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0000CC"/>
                </a:solidFill>
              </a:rPr>
              <a:t>Nucleoprotein metabolism</a:t>
            </a:r>
            <a:endParaRPr lang="en-US" sz="3000" b="1" dirty="0">
              <a:solidFill>
                <a:srgbClr val="0000CC"/>
              </a:solidFill>
            </a:endParaRPr>
          </a:p>
        </p:txBody>
      </p:sp>
      <p:sp>
        <p:nvSpPr>
          <p:cNvPr id="6" name="TextBox 5"/>
          <p:cNvSpPr txBox="1"/>
          <p:nvPr/>
        </p:nvSpPr>
        <p:spPr>
          <a:xfrm>
            <a:off x="4157663" y="541717"/>
            <a:ext cx="4529137" cy="707886"/>
          </a:xfrm>
          <a:prstGeom prst="rect">
            <a:avLst/>
          </a:prstGeom>
          <a:noFill/>
          <a:ln w="28575">
            <a:noFill/>
          </a:ln>
        </p:spPr>
        <p:txBody>
          <a:bodyPr wrap="square" rtlCol="0">
            <a:spAutoFit/>
          </a:bodyPr>
          <a:lstStyle/>
          <a:p>
            <a:pPr algn="justLow"/>
            <a:r>
              <a:rPr lang="en-US" sz="2000" b="1" dirty="0" smtClean="0"/>
              <a:t>In the small intestine mainly &amp; to some extent in the stomach)</a:t>
            </a:r>
          </a:p>
        </p:txBody>
      </p:sp>
      <p:sp>
        <p:nvSpPr>
          <p:cNvPr id="7" name="Rounded Rectangle 6"/>
          <p:cNvSpPr/>
          <p:nvPr/>
        </p:nvSpPr>
        <p:spPr>
          <a:xfrm>
            <a:off x="342900" y="626940"/>
            <a:ext cx="3814763" cy="45719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Nucleoprotein digestion</a:t>
            </a:r>
            <a:endParaRPr lang="en-US" sz="2900" b="1" dirty="0">
              <a:solidFill>
                <a:srgbClr val="FF0000"/>
              </a:solidFill>
            </a:endParaRPr>
          </a:p>
        </p:txBody>
      </p:sp>
      <p:sp>
        <p:nvSpPr>
          <p:cNvPr id="3" name="TextBox 2"/>
          <p:cNvSpPr txBox="1"/>
          <p:nvPr/>
        </p:nvSpPr>
        <p:spPr>
          <a:xfrm>
            <a:off x="2300287" y="1197214"/>
            <a:ext cx="2128837" cy="430887"/>
          </a:xfrm>
          <a:prstGeom prst="rect">
            <a:avLst/>
          </a:prstGeom>
          <a:noFill/>
        </p:spPr>
        <p:txBody>
          <a:bodyPr wrap="square" rtlCol="0">
            <a:spAutoFit/>
          </a:bodyPr>
          <a:lstStyle/>
          <a:p>
            <a:pPr algn="ctr"/>
            <a:r>
              <a:rPr lang="en-US" sz="2200" b="1" dirty="0" smtClean="0"/>
              <a:t>Nucleoproteins</a:t>
            </a:r>
            <a:endParaRPr lang="en-US" sz="2200" b="1" dirty="0"/>
          </a:p>
        </p:txBody>
      </p:sp>
      <p:sp>
        <p:nvSpPr>
          <p:cNvPr id="12" name="TextBox 11"/>
          <p:cNvSpPr txBox="1"/>
          <p:nvPr/>
        </p:nvSpPr>
        <p:spPr>
          <a:xfrm>
            <a:off x="1193004" y="1554693"/>
            <a:ext cx="2221707" cy="430887"/>
          </a:xfrm>
          <a:prstGeom prst="rect">
            <a:avLst/>
          </a:prstGeom>
          <a:noFill/>
        </p:spPr>
        <p:txBody>
          <a:bodyPr wrap="square" rtlCol="0">
            <a:spAutoFit/>
          </a:bodyPr>
          <a:lstStyle/>
          <a:p>
            <a:pPr algn="ctr"/>
            <a:r>
              <a:rPr lang="en-US" sz="2200" b="1" dirty="0" smtClean="0">
                <a:solidFill>
                  <a:srgbClr val="FF0000"/>
                </a:solidFill>
              </a:rPr>
              <a:t>Pepsin or trypsin</a:t>
            </a:r>
            <a:endParaRPr lang="en-US" sz="2200" b="1" dirty="0">
              <a:solidFill>
                <a:srgbClr val="FF0000"/>
              </a:solidFill>
            </a:endParaRPr>
          </a:p>
        </p:txBody>
      </p:sp>
      <p:sp>
        <p:nvSpPr>
          <p:cNvPr id="13" name="TextBox 12"/>
          <p:cNvSpPr txBox="1"/>
          <p:nvPr/>
        </p:nvSpPr>
        <p:spPr>
          <a:xfrm>
            <a:off x="1114426" y="2023745"/>
            <a:ext cx="3336130" cy="430887"/>
          </a:xfrm>
          <a:prstGeom prst="rect">
            <a:avLst/>
          </a:prstGeom>
          <a:noFill/>
        </p:spPr>
        <p:txBody>
          <a:bodyPr wrap="square" rtlCol="0">
            <a:spAutoFit/>
          </a:bodyPr>
          <a:lstStyle/>
          <a:p>
            <a:pPr algn="ctr"/>
            <a:r>
              <a:rPr lang="en-US" sz="2200" b="1" dirty="0" smtClean="0"/>
              <a:t>Nucleic acids (DNA &amp; RNA)</a:t>
            </a:r>
            <a:endParaRPr lang="en-US" sz="2200" b="1" dirty="0"/>
          </a:p>
        </p:txBody>
      </p:sp>
      <p:cxnSp>
        <p:nvCxnSpPr>
          <p:cNvPr id="15" name="Straight Arrow Connector 14"/>
          <p:cNvCxnSpPr/>
          <p:nvPr/>
        </p:nvCxnSpPr>
        <p:spPr>
          <a:xfrm>
            <a:off x="3371850" y="1741176"/>
            <a:ext cx="2700338" cy="2511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50643" y="1866766"/>
            <a:ext cx="2893220" cy="769441"/>
          </a:xfrm>
          <a:prstGeom prst="rect">
            <a:avLst/>
          </a:prstGeom>
          <a:noFill/>
        </p:spPr>
        <p:txBody>
          <a:bodyPr wrap="square" rtlCol="0">
            <a:spAutoFit/>
          </a:bodyPr>
          <a:lstStyle/>
          <a:p>
            <a:pPr algn="ctr"/>
            <a:r>
              <a:rPr lang="en-US" sz="2200" b="1" dirty="0" smtClean="0"/>
              <a:t>Protein </a:t>
            </a:r>
          </a:p>
          <a:p>
            <a:pPr algn="ctr"/>
            <a:r>
              <a:rPr lang="en-US" sz="2200" b="1" dirty="0" smtClean="0"/>
              <a:t>(protamine &amp; histones)</a:t>
            </a:r>
            <a:endParaRPr lang="en-US" sz="2200" b="1" dirty="0"/>
          </a:p>
        </p:txBody>
      </p:sp>
      <p:cxnSp>
        <p:nvCxnSpPr>
          <p:cNvPr id="21" name="Straight Arrow Connector 20"/>
          <p:cNvCxnSpPr/>
          <p:nvPr/>
        </p:nvCxnSpPr>
        <p:spPr>
          <a:xfrm>
            <a:off x="6700837" y="2636207"/>
            <a:ext cx="21431" cy="3956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23" idx="0"/>
          </p:cNvCxnSpPr>
          <p:nvPr/>
        </p:nvCxnSpPr>
        <p:spPr>
          <a:xfrm>
            <a:off x="3343273" y="2395751"/>
            <a:ext cx="28578" cy="7324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86038" y="3128158"/>
            <a:ext cx="1571625" cy="430887"/>
          </a:xfrm>
          <a:prstGeom prst="rect">
            <a:avLst/>
          </a:prstGeom>
          <a:noFill/>
        </p:spPr>
        <p:txBody>
          <a:bodyPr wrap="square" rtlCol="0">
            <a:spAutoFit/>
          </a:bodyPr>
          <a:lstStyle/>
          <a:p>
            <a:pPr algn="ctr"/>
            <a:r>
              <a:rPr lang="en-US" sz="2200" b="1" dirty="0" smtClean="0"/>
              <a:t>Nucleotides </a:t>
            </a:r>
            <a:endParaRPr lang="en-US" sz="2200" b="1" dirty="0"/>
          </a:p>
        </p:txBody>
      </p:sp>
      <p:sp>
        <p:nvSpPr>
          <p:cNvPr id="24" name="TextBox 23"/>
          <p:cNvSpPr txBox="1"/>
          <p:nvPr/>
        </p:nvSpPr>
        <p:spPr>
          <a:xfrm>
            <a:off x="214307" y="2388891"/>
            <a:ext cx="3107534" cy="769441"/>
          </a:xfrm>
          <a:prstGeom prst="rect">
            <a:avLst/>
          </a:prstGeom>
          <a:noFill/>
        </p:spPr>
        <p:txBody>
          <a:bodyPr wrap="square" rtlCol="0">
            <a:spAutoFit/>
          </a:bodyPr>
          <a:lstStyle/>
          <a:p>
            <a:pPr algn="r"/>
            <a:r>
              <a:rPr lang="en-US" sz="2200" b="1" dirty="0" smtClean="0">
                <a:solidFill>
                  <a:srgbClr val="FF0000"/>
                </a:solidFill>
              </a:rPr>
              <a:t>Pancreatic nucleases </a:t>
            </a:r>
          </a:p>
          <a:p>
            <a:pPr algn="ctr"/>
            <a:r>
              <a:rPr lang="en-US" sz="2200" b="1" dirty="0" smtClean="0">
                <a:solidFill>
                  <a:srgbClr val="FF0000"/>
                </a:solidFill>
              </a:rPr>
              <a:t>Intestinal </a:t>
            </a:r>
            <a:r>
              <a:rPr lang="en-US" sz="2200" b="1" dirty="0" err="1" smtClean="0"/>
              <a:t>poly</a:t>
            </a:r>
            <a:r>
              <a:rPr lang="en-US" sz="2200" b="1" dirty="0" err="1" smtClean="0">
                <a:solidFill>
                  <a:srgbClr val="FF0000"/>
                </a:solidFill>
              </a:rPr>
              <a:t>peptidases</a:t>
            </a:r>
            <a:endParaRPr lang="en-US" sz="2200" b="1" dirty="0">
              <a:solidFill>
                <a:srgbClr val="FF0000"/>
              </a:solidFill>
            </a:endParaRPr>
          </a:p>
        </p:txBody>
      </p:sp>
      <p:cxnSp>
        <p:nvCxnSpPr>
          <p:cNvPr id="35" name="Straight Arrow Connector 34"/>
          <p:cNvCxnSpPr/>
          <p:nvPr/>
        </p:nvCxnSpPr>
        <p:spPr>
          <a:xfrm>
            <a:off x="3364706" y="1571868"/>
            <a:ext cx="7144" cy="5398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925739" y="2981850"/>
            <a:ext cx="1732361" cy="430887"/>
          </a:xfrm>
          <a:prstGeom prst="rect">
            <a:avLst/>
          </a:prstGeom>
          <a:noFill/>
        </p:spPr>
        <p:txBody>
          <a:bodyPr wrap="square" rtlCol="0">
            <a:spAutoFit/>
          </a:bodyPr>
          <a:lstStyle/>
          <a:p>
            <a:pPr algn="ctr"/>
            <a:r>
              <a:rPr lang="en-US" sz="2200" b="1" dirty="0" smtClean="0"/>
              <a:t>Amino acids</a:t>
            </a:r>
            <a:endParaRPr lang="en-US" sz="2200" b="1" dirty="0"/>
          </a:p>
        </p:txBody>
      </p:sp>
      <p:cxnSp>
        <p:nvCxnSpPr>
          <p:cNvPr id="39" name="Straight Arrow Connector 38"/>
          <p:cNvCxnSpPr/>
          <p:nvPr/>
        </p:nvCxnSpPr>
        <p:spPr>
          <a:xfrm>
            <a:off x="3361133" y="3538723"/>
            <a:ext cx="7144" cy="5398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371850" y="3710659"/>
            <a:ext cx="2700338" cy="2511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07177" y="3467241"/>
            <a:ext cx="3107534" cy="430887"/>
          </a:xfrm>
          <a:prstGeom prst="rect">
            <a:avLst/>
          </a:prstGeom>
          <a:noFill/>
        </p:spPr>
        <p:txBody>
          <a:bodyPr wrap="square" rtlCol="0">
            <a:spAutoFit/>
          </a:bodyPr>
          <a:lstStyle/>
          <a:p>
            <a:pPr algn="ctr"/>
            <a:r>
              <a:rPr lang="en-US" sz="2200" b="1" dirty="0" smtClean="0">
                <a:solidFill>
                  <a:srgbClr val="FF0000"/>
                </a:solidFill>
              </a:rPr>
              <a:t>Intestinal </a:t>
            </a:r>
            <a:r>
              <a:rPr lang="en-US" sz="2200" b="1" dirty="0" err="1" smtClean="0">
                <a:solidFill>
                  <a:srgbClr val="FF0000"/>
                </a:solidFill>
              </a:rPr>
              <a:t>nucleo</a:t>
            </a:r>
            <a:r>
              <a:rPr lang="en-US" sz="2200" b="1" dirty="0" err="1" smtClean="0"/>
              <a:t>t</a:t>
            </a:r>
            <a:r>
              <a:rPr lang="en-US" sz="2200" b="1" dirty="0" err="1" smtClean="0">
                <a:solidFill>
                  <a:srgbClr val="FF0000"/>
                </a:solidFill>
              </a:rPr>
              <a:t>idases</a:t>
            </a:r>
            <a:endParaRPr lang="en-US" sz="2200" b="1" dirty="0">
              <a:solidFill>
                <a:srgbClr val="FF0000"/>
              </a:solidFill>
            </a:endParaRPr>
          </a:p>
        </p:txBody>
      </p:sp>
      <p:sp>
        <p:nvSpPr>
          <p:cNvPr id="42" name="TextBox 41"/>
          <p:cNvSpPr txBox="1"/>
          <p:nvPr/>
        </p:nvSpPr>
        <p:spPr>
          <a:xfrm>
            <a:off x="5556050" y="3972961"/>
            <a:ext cx="1732361" cy="430887"/>
          </a:xfrm>
          <a:prstGeom prst="rect">
            <a:avLst/>
          </a:prstGeom>
          <a:noFill/>
        </p:spPr>
        <p:txBody>
          <a:bodyPr wrap="square" rtlCol="0">
            <a:spAutoFit/>
          </a:bodyPr>
          <a:lstStyle/>
          <a:p>
            <a:pPr algn="ctr"/>
            <a:r>
              <a:rPr lang="en-US" sz="2200" b="1" dirty="0" smtClean="0"/>
              <a:t>Phosphate </a:t>
            </a:r>
            <a:endParaRPr lang="en-US" sz="2200" b="1" dirty="0"/>
          </a:p>
        </p:txBody>
      </p:sp>
      <p:sp>
        <p:nvSpPr>
          <p:cNvPr id="43" name="TextBox 42"/>
          <p:cNvSpPr txBox="1"/>
          <p:nvPr/>
        </p:nvSpPr>
        <p:spPr>
          <a:xfrm>
            <a:off x="2491381" y="3980606"/>
            <a:ext cx="1732361" cy="430887"/>
          </a:xfrm>
          <a:prstGeom prst="rect">
            <a:avLst/>
          </a:prstGeom>
          <a:noFill/>
        </p:spPr>
        <p:txBody>
          <a:bodyPr wrap="square" rtlCol="0">
            <a:spAutoFit/>
          </a:bodyPr>
          <a:lstStyle/>
          <a:p>
            <a:pPr algn="ctr"/>
            <a:r>
              <a:rPr lang="en-US" sz="2200" b="1" dirty="0" smtClean="0"/>
              <a:t>Nucleosides </a:t>
            </a:r>
            <a:endParaRPr lang="en-US" sz="2200" b="1" dirty="0"/>
          </a:p>
        </p:txBody>
      </p:sp>
      <p:cxnSp>
        <p:nvCxnSpPr>
          <p:cNvPr id="44" name="Straight Arrow Connector 43"/>
          <p:cNvCxnSpPr/>
          <p:nvPr/>
        </p:nvCxnSpPr>
        <p:spPr>
          <a:xfrm>
            <a:off x="3371850" y="4353435"/>
            <a:ext cx="7144" cy="5398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28664" y="4786979"/>
            <a:ext cx="3589736" cy="430887"/>
          </a:xfrm>
          <a:prstGeom prst="rect">
            <a:avLst/>
          </a:prstGeom>
          <a:noFill/>
        </p:spPr>
        <p:txBody>
          <a:bodyPr wrap="square" rtlCol="0">
            <a:spAutoFit/>
          </a:bodyPr>
          <a:lstStyle/>
          <a:p>
            <a:pPr algn="ctr"/>
            <a:r>
              <a:rPr lang="en-US" sz="2200" b="1" dirty="0" smtClean="0"/>
              <a:t>Purines &amp; pyrimidine bases</a:t>
            </a:r>
            <a:endParaRPr lang="en-US" sz="2200" b="1" dirty="0"/>
          </a:p>
        </p:txBody>
      </p:sp>
      <p:sp>
        <p:nvSpPr>
          <p:cNvPr id="46" name="TextBox 45"/>
          <p:cNvSpPr txBox="1"/>
          <p:nvPr/>
        </p:nvSpPr>
        <p:spPr>
          <a:xfrm>
            <a:off x="342900" y="4292381"/>
            <a:ext cx="3107534" cy="430887"/>
          </a:xfrm>
          <a:prstGeom prst="rect">
            <a:avLst/>
          </a:prstGeom>
          <a:noFill/>
        </p:spPr>
        <p:txBody>
          <a:bodyPr wrap="square" rtlCol="0">
            <a:spAutoFit/>
          </a:bodyPr>
          <a:lstStyle/>
          <a:p>
            <a:pPr algn="ctr"/>
            <a:r>
              <a:rPr lang="en-US" sz="2200" b="1" dirty="0" smtClean="0">
                <a:solidFill>
                  <a:srgbClr val="FF0000"/>
                </a:solidFill>
              </a:rPr>
              <a:t>Intestinal </a:t>
            </a:r>
            <a:r>
              <a:rPr lang="en-US" sz="2200" b="1" dirty="0" err="1" smtClean="0">
                <a:solidFill>
                  <a:srgbClr val="FF0000"/>
                </a:solidFill>
              </a:rPr>
              <a:t>nucleo</a:t>
            </a:r>
            <a:r>
              <a:rPr lang="en-US" sz="2200" b="1" dirty="0" err="1" smtClean="0"/>
              <a:t>s</a:t>
            </a:r>
            <a:r>
              <a:rPr lang="en-US" sz="2200" b="1" dirty="0" err="1" smtClean="0">
                <a:solidFill>
                  <a:srgbClr val="FF0000"/>
                </a:solidFill>
              </a:rPr>
              <a:t>idases</a:t>
            </a:r>
            <a:endParaRPr lang="en-US" sz="2200" b="1" dirty="0">
              <a:solidFill>
                <a:srgbClr val="FF0000"/>
              </a:solidFill>
            </a:endParaRPr>
          </a:p>
        </p:txBody>
      </p:sp>
      <p:sp>
        <p:nvSpPr>
          <p:cNvPr id="47" name="TextBox 46"/>
          <p:cNvSpPr txBox="1"/>
          <p:nvPr/>
        </p:nvSpPr>
        <p:spPr>
          <a:xfrm>
            <a:off x="4454126" y="4755267"/>
            <a:ext cx="4118373" cy="769441"/>
          </a:xfrm>
          <a:prstGeom prst="rect">
            <a:avLst/>
          </a:prstGeom>
          <a:noFill/>
        </p:spPr>
        <p:txBody>
          <a:bodyPr wrap="square" rtlCol="0">
            <a:spAutoFit/>
          </a:bodyPr>
          <a:lstStyle/>
          <a:p>
            <a:pPr algn="ctr"/>
            <a:r>
              <a:rPr lang="en-US" sz="2200" b="1" dirty="0" smtClean="0"/>
              <a:t>Pentose 1-P sugar </a:t>
            </a:r>
          </a:p>
          <a:p>
            <a:pPr algn="ctr"/>
            <a:r>
              <a:rPr lang="en-US" sz="2200" b="1" dirty="0" smtClean="0"/>
              <a:t>(ribose 1- P or </a:t>
            </a:r>
            <a:r>
              <a:rPr lang="en-US" sz="2200" b="1" dirty="0" err="1" smtClean="0"/>
              <a:t>deoxyribose</a:t>
            </a:r>
            <a:r>
              <a:rPr lang="en-US" sz="2200" b="1" dirty="0" smtClean="0"/>
              <a:t> 1-P)</a:t>
            </a:r>
            <a:endParaRPr lang="en-US" sz="2200" b="1" dirty="0"/>
          </a:p>
        </p:txBody>
      </p:sp>
      <p:cxnSp>
        <p:nvCxnSpPr>
          <p:cNvPr id="48" name="Straight Arrow Connector 47"/>
          <p:cNvCxnSpPr/>
          <p:nvPr/>
        </p:nvCxnSpPr>
        <p:spPr>
          <a:xfrm>
            <a:off x="3357561" y="4549456"/>
            <a:ext cx="2700338" cy="2511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342900" y="5509754"/>
            <a:ext cx="8486775" cy="12339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tx1"/>
                </a:solidFill>
              </a:rPr>
              <a:t>Fate of absorbed nucleic acids:</a:t>
            </a:r>
          </a:p>
          <a:p>
            <a:pPr marL="228600" indent="-228600">
              <a:buAutoNum type="arabicPeriod"/>
            </a:pPr>
            <a:r>
              <a:rPr lang="en-US" sz="2200" dirty="0" smtClean="0">
                <a:solidFill>
                  <a:schemeClr val="tx1"/>
                </a:solidFill>
              </a:rPr>
              <a:t>Absorbed purine &amp; pyrimidine: mainly catabolized in the liver</a:t>
            </a:r>
          </a:p>
          <a:p>
            <a:pPr marL="228600" indent="-228600">
              <a:buAutoNum type="arabicPeriod"/>
            </a:pPr>
            <a:r>
              <a:rPr lang="en-US" sz="2200" dirty="0" smtClean="0">
                <a:solidFill>
                  <a:schemeClr val="tx1"/>
                </a:solidFill>
              </a:rPr>
              <a:t>Absorbed nucleosides: may be incorporated in the body nucleic acids</a:t>
            </a:r>
          </a:p>
        </p:txBody>
      </p:sp>
    </p:spTree>
    <p:extLst>
      <p:ext uri="{BB962C8B-B14F-4D97-AF65-F5344CB8AC3E}">
        <p14:creationId xmlns:p14="http://schemas.microsoft.com/office/powerpoint/2010/main" val="146989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73749" y="91752"/>
            <a:ext cx="4357690" cy="35116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CC"/>
                </a:solidFill>
              </a:rPr>
              <a:t>Nucleoprotein metabolism</a:t>
            </a:r>
            <a:endParaRPr lang="en-US" sz="2800" b="1" dirty="0">
              <a:solidFill>
                <a:srgbClr val="0000CC"/>
              </a:solidFill>
            </a:endParaRPr>
          </a:p>
        </p:txBody>
      </p:sp>
      <p:sp>
        <p:nvSpPr>
          <p:cNvPr id="5" name="Rounded Rectangle 4"/>
          <p:cNvSpPr/>
          <p:nvPr/>
        </p:nvSpPr>
        <p:spPr>
          <a:xfrm>
            <a:off x="355484" y="577138"/>
            <a:ext cx="5666944" cy="44762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rgbClr val="FF0000"/>
                </a:solidFill>
              </a:rPr>
              <a:t>Catabolism of pyrimidine nucleotides:</a:t>
            </a:r>
            <a:endParaRPr lang="en-US" sz="2600" b="1" dirty="0">
              <a:solidFill>
                <a:srgbClr val="FF0000"/>
              </a:solidFill>
            </a:endParaRPr>
          </a:p>
        </p:txBody>
      </p:sp>
      <p:sp>
        <p:nvSpPr>
          <p:cNvPr id="6" name="TextBox 5"/>
          <p:cNvSpPr txBox="1"/>
          <p:nvPr/>
        </p:nvSpPr>
        <p:spPr>
          <a:xfrm>
            <a:off x="178130" y="1024759"/>
            <a:ext cx="8651971" cy="2646878"/>
          </a:xfrm>
          <a:prstGeom prst="rect">
            <a:avLst/>
          </a:prstGeom>
          <a:noFill/>
          <a:ln w="28575">
            <a:noFill/>
          </a:ln>
        </p:spPr>
        <p:txBody>
          <a:bodyPr wrap="square" rtlCol="0">
            <a:spAutoFit/>
          </a:bodyPr>
          <a:lstStyle/>
          <a:p>
            <a:pPr marL="228600" indent="-228600" algn="justLow">
              <a:buFont typeface="Arial" panose="020B0604020202090204" pitchFamily="34" charset="0"/>
              <a:buChar char="•"/>
            </a:pPr>
            <a:r>
              <a:rPr lang="en-US" sz="2300" dirty="0" smtClean="0"/>
              <a:t>Uracil &amp; thymine are degraded by analogous reactions. The phosphate is removed from nucleotide </a:t>
            </a:r>
            <a:r>
              <a:rPr lang="en-US" sz="2300" dirty="0" smtClean="0">
                <a:latin typeface="Times New Roman" panose="02020603050405020304" pitchFamily="18" charset="0"/>
                <a:cs typeface="Times New Roman" panose="02020603050405020304" pitchFamily="18" charset="0"/>
              </a:rPr>
              <a:t>→ </a:t>
            </a:r>
            <a:r>
              <a:rPr lang="en-US" sz="2300" dirty="0" smtClean="0"/>
              <a:t>corresponding nucleoside</a:t>
            </a:r>
          </a:p>
          <a:p>
            <a:pPr marL="228600" indent="-228600" algn="justLow">
              <a:buFont typeface="Arial" panose="020B0604020202090204" pitchFamily="34" charset="0"/>
              <a:buChar char="•"/>
            </a:pPr>
            <a:r>
              <a:rPr lang="en-US" sz="2400" dirty="0" smtClean="0"/>
              <a:t>In the next step, free base is released, the ring is open</a:t>
            </a:r>
          </a:p>
          <a:p>
            <a:pPr marL="228600" indent="-228600" algn="justLow">
              <a:buFont typeface="Arial" panose="020B0604020202090204" pitchFamily="34" charset="0"/>
              <a:buChar char="•"/>
            </a:pPr>
            <a:r>
              <a:rPr lang="en-US" sz="2400" dirty="0" smtClean="0"/>
              <a:t>Finally, </a:t>
            </a:r>
            <a:r>
              <a:rPr lang="en-US" sz="2400" dirty="0" smtClean="0">
                <a:latin typeface="Times New Roman" panose="02020603050405020304" pitchFamily="18" charset="0"/>
                <a:cs typeface="Times New Roman" panose="02020603050405020304" pitchFamily="18" charset="0"/>
              </a:rPr>
              <a:t>ꞵ </a:t>
            </a:r>
            <a:r>
              <a:rPr lang="en-US" sz="2400" dirty="0" smtClean="0"/>
              <a:t>amino </a:t>
            </a:r>
            <a:r>
              <a:rPr lang="en-US" sz="2400" dirty="0" err="1" smtClean="0"/>
              <a:t>isobutyric</a:t>
            </a:r>
            <a:r>
              <a:rPr lang="en-US" sz="2400" dirty="0" smtClean="0"/>
              <a:t> acid or </a:t>
            </a:r>
            <a:r>
              <a:rPr lang="en-US" sz="2400" dirty="0" smtClean="0">
                <a:latin typeface="Times New Roman" panose="02020603050405020304" pitchFamily="18" charset="0"/>
                <a:cs typeface="Times New Roman" panose="02020603050405020304" pitchFamily="18" charset="0"/>
              </a:rPr>
              <a:t>ꞵ alanine are formed.</a:t>
            </a:r>
          </a:p>
          <a:p>
            <a:pPr marL="228600" indent="-228600" algn="justLow">
              <a:buFont typeface="Arial" panose="020B0604020202090204" pitchFamily="34" charset="0"/>
              <a:buChar char="•"/>
            </a:pPr>
            <a:r>
              <a:rPr lang="en-US" sz="2400" dirty="0" smtClean="0">
                <a:latin typeface="Times New Roman" panose="02020603050405020304" pitchFamily="18" charset="0"/>
                <a:cs typeface="Times New Roman" panose="02020603050405020304" pitchFamily="18" charset="0"/>
              </a:rPr>
              <a:t>These are the end product of </a:t>
            </a:r>
            <a:r>
              <a:rPr lang="en-US" sz="2400" dirty="0" err="1" smtClean="0">
                <a:latin typeface="Times New Roman" panose="02020603050405020304" pitchFamily="18" charset="0"/>
                <a:cs typeface="Times New Roman" panose="02020603050405020304" pitchFamily="18" charset="0"/>
              </a:rPr>
              <a:t>pyrimidines</a:t>
            </a:r>
            <a:r>
              <a:rPr lang="en-US" sz="2400" dirty="0" smtClean="0">
                <a:latin typeface="Times New Roman" panose="02020603050405020304" pitchFamily="18" charset="0"/>
                <a:cs typeface="Times New Roman" panose="02020603050405020304" pitchFamily="18" charset="0"/>
              </a:rPr>
              <a:t>. Other products are carbon dioxide and ammonia. </a:t>
            </a:r>
            <a:r>
              <a:rPr lang="en-US" sz="2400" dirty="0" err="1" smtClean="0">
                <a:latin typeface="Times New Roman" panose="02020603050405020304" pitchFamily="18" charset="0"/>
                <a:cs typeface="Times New Roman" panose="02020603050405020304" pitchFamily="18" charset="0"/>
              </a:rPr>
              <a:t>Pseudouridine</a:t>
            </a:r>
            <a:r>
              <a:rPr lang="en-US" sz="2400" dirty="0" smtClean="0">
                <a:latin typeface="Times New Roman" panose="02020603050405020304" pitchFamily="18" charset="0"/>
                <a:cs typeface="Times New Roman" panose="02020603050405020304" pitchFamily="18" charset="0"/>
              </a:rPr>
              <a:t> is not metabolized further, and is excreted as such in urine.</a:t>
            </a:r>
            <a:endParaRPr lang="en-US" sz="2400" dirty="0" smtClean="0"/>
          </a:p>
        </p:txBody>
      </p:sp>
      <p:pic>
        <p:nvPicPr>
          <p:cNvPr id="4098" name="Picture 2" descr="JaypeeDigital | eBook R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502" y="3671637"/>
            <a:ext cx="4879937" cy="26668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22207" y="5902849"/>
            <a:ext cx="1030414" cy="338554"/>
          </a:xfrm>
          <a:prstGeom prst="rect">
            <a:avLst/>
          </a:prstGeom>
          <a:noFill/>
        </p:spPr>
        <p:txBody>
          <a:bodyPr wrap="square" rtlCol="0">
            <a:spAutoFit/>
          </a:bodyPr>
          <a:lstStyle/>
          <a:p>
            <a:pPr algn="ctr"/>
            <a:r>
              <a:rPr lang="en-US" sz="1600" b="1" dirty="0" smtClean="0"/>
              <a:t>CO-ASH</a:t>
            </a:r>
            <a:endParaRPr lang="en-US" sz="1600" b="1" dirty="0"/>
          </a:p>
        </p:txBody>
      </p:sp>
      <p:sp>
        <p:nvSpPr>
          <p:cNvPr id="13" name="TextBox 12"/>
          <p:cNvSpPr txBox="1"/>
          <p:nvPr/>
        </p:nvSpPr>
        <p:spPr>
          <a:xfrm>
            <a:off x="5113516" y="6488668"/>
            <a:ext cx="2129817" cy="338554"/>
          </a:xfrm>
          <a:prstGeom prst="rect">
            <a:avLst/>
          </a:prstGeom>
          <a:noFill/>
        </p:spPr>
        <p:txBody>
          <a:bodyPr wrap="square" rtlCol="0">
            <a:spAutoFit/>
          </a:bodyPr>
          <a:lstStyle/>
          <a:p>
            <a:pPr algn="ctr"/>
            <a:r>
              <a:rPr lang="en-US" sz="1600" b="1" dirty="0" err="1" smtClean="0"/>
              <a:t>Methylmalonyl</a:t>
            </a:r>
            <a:r>
              <a:rPr lang="en-US" sz="1600" b="1" dirty="0" smtClean="0"/>
              <a:t> CoA</a:t>
            </a:r>
            <a:endParaRPr lang="en-US" sz="1600" b="1" dirty="0"/>
          </a:p>
        </p:txBody>
      </p:sp>
      <p:sp>
        <p:nvSpPr>
          <p:cNvPr id="14" name="TextBox 13"/>
          <p:cNvSpPr txBox="1"/>
          <p:nvPr/>
        </p:nvSpPr>
        <p:spPr>
          <a:xfrm>
            <a:off x="6931341" y="6488668"/>
            <a:ext cx="2129817" cy="338554"/>
          </a:xfrm>
          <a:prstGeom prst="rect">
            <a:avLst/>
          </a:prstGeom>
          <a:noFill/>
        </p:spPr>
        <p:txBody>
          <a:bodyPr wrap="square" rtlCol="0">
            <a:spAutoFit/>
          </a:bodyPr>
          <a:lstStyle/>
          <a:p>
            <a:pPr algn="ctr"/>
            <a:r>
              <a:rPr lang="en-US" sz="1600" b="1" dirty="0" err="1" smtClean="0"/>
              <a:t>Succinyl</a:t>
            </a:r>
            <a:r>
              <a:rPr lang="en-US" sz="1600" b="1" dirty="0" smtClean="0"/>
              <a:t> CoA</a:t>
            </a:r>
            <a:endParaRPr lang="en-US" sz="1600" b="1" dirty="0"/>
          </a:p>
        </p:txBody>
      </p:sp>
      <p:cxnSp>
        <p:nvCxnSpPr>
          <p:cNvPr id="15" name="Straight Arrow Connector 14"/>
          <p:cNvCxnSpPr/>
          <p:nvPr/>
        </p:nvCxnSpPr>
        <p:spPr>
          <a:xfrm>
            <a:off x="6022428" y="6188778"/>
            <a:ext cx="0" cy="3546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104923" y="6642556"/>
            <a:ext cx="276819" cy="153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496290" y="6072126"/>
            <a:ext cx="355211"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16621" y="3639010"/>
            <a:ext cx="945931" cy="215444"/>
          </a:xfrm>
          <a:prstGeom prst="rect">
            <a:avLst/>
          </a:prstGeom>
          <a:solidFill>
            <a:schemeClr val="bg1"/>
          </a:solidFill>
        </p:spPr>
        <p:txBody>
          <a:bodyPr wrap="square" rtlCol="0">
            <a:spAutoFit/>
          </a:bodyPr>
          <a:lstStyle/>
          <a:p>
            <a:endParaRPr lang="en-US" sz="800" dirty="0"/>
          </a:p>
        </p:txBody>
      </p:sp>
      <p:sp>
        <p:nvSpPr>
          <p:cNvPr id="20" name="TextBox 19"/>
          <p:cNvSpPr txBox="1"/>
          <p:nvPr/>
        </p:nvSpPr>
        <p:spPr>
          <a:xfrm>
            <a:off x="2597749" y="3505290"/>
            <a:ext cx="1182414" cy="369332"/>
          </a:xfrm>
          <a:prstGeom prst="rect">
            <a:avLst/>
          </a:prstGeom>
          <a:noFill/>
        </p:spPr>
        <p:txBody>
          <a:bodyPr wrap="square" rtlCol="0">
            <a:spAutoFit/>
          </a:bodyPr>
          <a:lstStyle/>
          <a:p>
            <a:pPr algn="ctr"/>
            <a:r>
              <a:rPr lang="en-US" b="1" dirty="0" smtClean="0">
                <a:solidFill>
                  <a:srgbClr val="0000A4"/>
                </a:solidFill>
              </a:rPr>
              <a:t>Cytosine </a:t>
            </a:r>
            <a:endParaRPr lang="en-US" b="1" dirty="0">
              <a:solidFill>
                <a:srgbClr val="0000A4"/>
              </a:solidFill>
            </a:endParaRPr>
          </a:p>
        </p:txBody>
      </p:sp>
      <p:sp>
        <p:nvSpPr>
          <p:cNvPr id="21" name="TextBox 20"/>
          <p:cNvSpPr txBox="1"/>
          <p:nvPr/>
        </p:nvSpPr>
        <p:spPr>
          <a:xfrm>
            <a:off x="2750149" y="4508938"/>
            <a:ext cx="639437" cy="369332"/>
          </a:xfrm>
          <a:prstGeom prst="rect">
            <a:avLst/>
          </a:prstGeom>
          <a:solidFill>
            <a:schemeClr val="bg1"/>
          </a:solidFill>
        </p:spPr>
        <p:txBody>
          <a:bodyPr wrap="square" rtlCol="0">
            <a:spAutoFit/>
          </a:bodyPr>
          <a:lstStyle/>
          <a:p>
            <a:endParaRPr lang="en-US" dirty="0"/>
          </a:p>
        </p:txBody>
      </p:sp>
      <p:sp>
        <p:nvSpPr>
          <p:cNvPr id="24" name="TextBox 23"/>
          <p:cNvSpPr txBox="1"/>
          <p:nvPr/>
        </p:nvSpPr>
        <p:spPr>
          <a:xfrm>
            <a:off x="2478660" y="4481543"/>
            <a:ext cx="1182414" cy="369332"/>
          </a:xfrm>
          <a:prstGeom prst="rect">
            <a:avLst/>
          </a:prstGeom>
          <a:noFill/>
        </p:spPr>
        <p:txBody>
          <a:bodyPr wrap="square" rtlCol="0">
            <a:spAutoFit/>
          </a:bodyPr>
          <a:lstStyle/>
          <a:p>
            <a:pPr algn="ctr"/>
            <a:r>
              <a:rPr lang="en-US" b="1" dirty="0" smtClean="0">
                <a:solidFill>
                  <a:srgbClr val="0000A4"/>
                </a:solidFill>
              </a:rPr>
              <a:t>Uracil </a:t>
            </a:r>
            <a:endParaRPr lang="en-US" b="1" dirty="0">
              <a:solidFill>
                <a:srgbClr val="0000A4"/>
              </a:solidFill>
            </a:endParaRPr>
          </a:p>
        </p:txBody>
      </p:sp>
      <p:sp>
        <p:nvSpPr>
          <p:cNvPr id="23" name="TextBox 22"/>
          <p:cNvSpPr txBox="1"/>
          <p:nvPr/>
        </p:nvSpPr>
        <p:spPr>
          <a:xfrm>
            <a:off x="4291470" y="4351283"/>
            <a:ext cx="1021509" cy="369332"/>
          </a:xfrm>
          <a:prstGeom prst="rect">
            <a:avLst/>
          </a:prstGeom>
          <a:solidFill>
            <a:schemeClr val="bg1"/>
          </a:solidFill>
        </p:spPr>
        <p:txBody>
          <a:bodyPr wrap="square" rtlCol="0">
            <a:spAutoFit/>
          </a:bodyPr>
          <a:lstStyle/>
          <a:p>
            <a:endParaRPr lang="en-US" dirty="0"/>
          </a:p>
        </p:txBody>
      </p:sp>
      <p:sp>
        <p:nvSpPr>
          <p:cNvPr id="26" name="TextBox 25"/>
          <p:cNvSpPr txBox="1"/>
          <p:nvPr/>
        </p:nvSpPr>
        <p:spPr>
          <a:xfrm>
            <a:off x="4329446" y="4417911"/>
            <a:ext cx="1182414" cy="369332"/>
          </a:xfrm>
          <a:prstGeom prst="rect">
            <a:avLst/>
          </a:prstGeom>
          <a:noFill/>
        </p:spPr>
        <p:txBody>
          <a:bodyPr wrap="square" rtlCol="0">
            <a:spAutoFit/>
          </a:bodyPr>
          <a:lstStyle/>
          <a:p>
            <a:pPr algn="ctr"/>
            <a:r>
              <a:rPr lang="en-US" b="1" dirty="0" smtClean="0">
                <a:solidFill>
                  <a:srgbClr val="0000A4"/>
                </a:solidFill>
              </a:rPr>
              <a:t>Thymine </a:t>
            </a:r>
            <a:endParaRPr lang="en-US" b="1" dirty="0">
              <a:solidFill>
                <a:srgbClr val="0000A4"/>
              </a:solidFill>
            </a:endParaRPr>
          </a:p>
        </p:txBody>
      </p:sp>
      <p:pic>
        <p:nvPicPr>
          <p:cNvPr id="7" name="Picture 6" descr="good bye - بحث Google - Google Chrome"/>
          <p:cNvPicPr>
            <a:picLocks noChangeAspect="1"/>
          </p:cNvPicPr>
          <p:nvPr/>
        </p:nvPicPr>
        <p:blipFill rotWithShape="1">
          <a:blip r:embed="rId3">
            <a:extLst>
              <a:ext uri="{28A0092B-C50C-407E-A947-70E740481C1C}">
                <a14:useLocalDpi xmlns:a14="http://schemas.microsoft.com/office/drawing/2010/main" val="0"/>
              </a:ext>
            </a:extLst>
          </a:blip>
          <a:srcRect l="14062" t="30845" r="64531" b="35198"/>
          <a:stretch/>
        </p:blipFill>
        <p:spPr>
          <a:xfrm>
            <a:off x="6774253" y="3854454"/>
            <a:ext cx="1957388" cy="1671638"/>
          </a:xfrm>
          <a:prstGeom prst="rect">
            <a:avLst/>
          </a:prstGeom>
        </p:spPr>
      </p:pic>
      <p:sp>
        <p:nvSpPr>
          <p:cNvPr id="8" name="TextBox 7"/>
          <p:cNvSpPr txBox="1"/>
          <p:nvPr/>
        </p:nvSpPr>
        <p:spPr>
          <a:xfrm>
            <a:off x="6543675" y="3746732"/>
            <a:ext cx="561248"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32235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00274" y="31883"/>
            <a:ext cx="4500563" cy="43867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0000CC"/>
                </a:solidFill>
              </a:rPr>
              <a:t>Nucleoprotein metabolism</a:t>
            </a:r>
            <a:endParaRPr lang="en-US" sz="3000" b="1" dirty="0">
              <a:solidFill>
                <a:srgbClr val="0000CC"/>
              </a:solidFill>
            </a:endParaRPr>
          </a:p>
        </p:txBody>
      </p:sp>
      <p:sp>
        <p:nvSpPr>
          <p:cNvPr id="6" name="TextBox 5"/>
          <p:cNvSpPr txBox="1"/>
          <p:nvPr/>
        </p:nvSpPr>
        <p:spPr>
          <a:xfrm>
            <a:off x="454449" y="470558"/>
            <a:ext cx="7858124" cy="2015936"/>
          </a:xfrm>
          <a:prstGeom prst="rect">
            <a:avLst/>
          </a:prstGeom>
          <a:noFill/>
          <a:ln w="28575">
            <a:noFill/>
          </a:ln>
        </p:spPr>
        <p:txBody>
          <a:bodyPr wrap="square" rtlCol="0">
            <a:spAutoFit/>
          </a:bodyPr>
          <a:lstStyle/>
          <a:p>
            <a:r>
              <a:rPr lang="en-US" sz="2500" b="1" dirty="0" smtClean="0">
                <a:solidFill>
                  <a:srgbClr val="FF0000"/>
                </a:solidFill>
              </a:rPr>
              <a:t>Purine metabolism</a:t>
            </a:r>
          </a:p>
          <a:p>
            <a:pPr algn="justLow"/>
            <a:r>
              <a:rPr lang="en-US" sz="2500" b="1" dirty="0" smtClean="0">
                <a:solidFill>
                  <a:srgbClr val="0000CC"/>
                </a:solidFill>
              </a:rPr>
              <a:t>Synthesis of purine nucleotides:</a:t>
            </a:r>
          </a:p>
          <a:p>
            <a:pPr algn="justLow"/>
            <a:r>
              <a:rPr lang="en-US" sz="2500" b="1" dirty="0" smtClean="0">
                <a:solidFill>
                  <a:srgbClr val="0000CC"/>
                </a:solidFill>
              </a:rPr>
              <a:t>Site: </a:t>
            </a:r>
            <a:r>
              <a:rPr lang="en-US" sz="2500" dirty="0" smtClean="0"/>
              <a:t>they are synthesized by most tissues, however, the major site is the liver (cytoplasm)</a:t>
            </a:r>
          </a:p>
          <a:p>
            <a:pPr algn="justLow"/>
            <a:r>
              <a:rPr lang="en-US" sz="2500" b="1" dirty="0" smtClean="0">
                <a:solidFill>
                  <a:srgbClr val="0000CC"/>
                </a:solidFill>
              </a:rPr>
              <a:t>Pathways: </a:t>
            </a:r>
            <a:r>
              <a:rPr lang="en-US" sz="2500" dirty="0" smtClean="0"/>
              <a:t>major (De novo) and minor (Salvage)</a:t>
            </a:r>
          </a:p>
        </p:txBody>
      </p:sp>
      <p:sp>
        <p:nvSpPr>
          <p:cNvPr id="7" name="TextBox 6"/>
          <p:cNvSpPr txBox="1"/>
          <p:nvPr/>
        </p:nvSpPr>
        <p:spPr>
          <a:xfrm>
            <a:off x="454449" y="2381202"/>
            <a:ext cx="7858124" cy="1246495"/>
          </a:xfrm>
          <a:prstGeom prst="rect">
            <a:avLst/>
          </a:prstGeom>
          <a:noFill/>
          <a:ln w="28575">
            <a:noFill/>
          </a:ln>
        </p:spPr>
        <p:txBody>
          <a:bodyPr wrap="square" rtlCol="0">
            <a:spAutoFit/>
          </a:bodyPr>
          <a:lstStyle/>
          <a:p>
            <a:pPr algn="ctr"/>
            <a:r>
              <a:rPr lang="en-US" sz="2500" b="1" dirty="0" smtClean="0">
                <a:solidFill>
                  <a:srgbClr val="FF0000"/>
                </a:solidFill>
              </a:rPr>
              <a:t>De novo synthesis</a:t>
            </a:r>
          </a:p>
          <a:p>
            <a:pPr algn="justLow"/>
            <a:r>
              <a:rPr lang="en-US" sz="2500" dirty="0" smtClean="0"/>
              <a:t>The purine ring is formed (de novo) in the body from different metabolic intermediates.</a:t>
            </a:r>
          </a:p>
        </p:txBody>
      </p:sp>
      <p:sp>
        <p:nvSpPr>
          <p:cNvPr id="2" name="TextBox 1"/>
          <p:cNvSpPr txBox="1"/>
          <p:nvPr/>
        </p:nvSpPr>
        <p:spPr>
          <a:xfrm>
            <a:off x="454449" y="4048689"/>
            <a:ext cx="3088851" cy="2246769"/>
          </a:xfrm>
          <a:prstGeom prst="rect">
            <a:avLst/>
          </a:prstGeom>
          <a:noFill/>
          <a:ln>
            <a:solidFill>
              <a:srgbClr val="C00000"/>
            </a:solidFill>
          </a:ln>
        </p:spPr>
        <p:txBody>
          <a:bodyPr wrap="square" rtlCol="0">
            <a:spAutoFit/>
          </a:bodyPr>
          <a:lstStyle/>
          <a:p>
            <a:pPr algn="justLow"/>
            <a:r>
              <a:rPr lang="en-US" sz="2000" dirty="0" smtClean="0"/>
              <a:t>Folate </a:t>
            </a:r>
            <a:r>
              <a:rPr lang="en-US" sz="2000" dirty="0"/>
              <a:t>is important for formation of C2 &amp; C8 of purine</a:t>
            </a:r>
            <a:r>
              <a:rPr lang="en-US" sz="2000" dirty="0" smtClean="0"/>
              <a:t>, so </a:t>
            </a:r>
            <a:r>
              <a:rPr lang="en-US" sz="2000" dirty="0"/>
              <a:t>folate </a:t>
            </a:r>
            <a:r>
              <a:rPr lang="en-US" sz="2000" dirty="0" smtClean="0"/>
              <a:t>antagonists (methotrexate) </a:t>
            </a:r>
            <a:r>
              <a:rPr lang="en-US" sz="2000" dirty="0"/>
              <a:t>inhibits purine synthesis and cell division so they are used in treating cancers</a:t>
            </a:r>
            <a:r>
              <a:rPr lang="en-US" sz="2000" dirty="0" smtClean="0"/>
              <a:t>.</a:t>
            </a:r>
            <a:endParaRPr lang="en-US" sz="2000" dirty="0"/>
          </a:p>
        </p:txBody>
      </p:sp>
      <p:pic>
        <p:nvPicPr>
          <p:cNvPr id="1026" name="Picture 2" descr="Metabolism of Purine &amp;amp; Pyrimidine Nucleotides | Basicmedical 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3486150"/>
            <a:ext cx="5514975" cy="33718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29187" y="3499902"/>
            <a:ext cx="1585913" cy="276999"/>
          </a:xfrm>
          <a:prstGeom prst="rect">
            <a:avLst/>
          </a:prstGeom>
          <a:solidFill>
            <a:schemeClr val="bg1"/>
          </a:solidFill>
        </p:spPr>
        <p:txBody>
          <a:bodyPr wrap="square" rtlCol="0">
            <a:spAutoFit/>
          </a:bodyPr>
          <a:lstStyle/>
          <a:p>
            <a:endParaRPr lang="en-US" sz="1200" dirty="0"/>
          </a:p>
        </p:txBody>
      </p:sp>
      <p:pic>
        <p:nvPicPr>
          <p:cNvPr id="10" name="Picture 2" descr="Metabolism of Purine &amp;amp; Pyrimidine Nucleotides | Basicmedical Key"/>
          <p:cNvPicPr>
            <a:picLocks noChangeAspect="1" noChangeArrowheads="1"/>
          </p:cNvPicPr>
          <p:nvPr/>
        </p:nvPicPr>
        <p:blipFill rotWithShape="1">
          <a:blip r:embed="rId3">
            <a:extLst>
              <a:ext uri="{28A0092B-C50C-407E-A947-70E740481C1C}">
                <a14:useLocalDpi xmlns:a14="http://schemas.microsoft.com/office/drawing/2010/main" val="0"/>
              </a:ext>
            </a:extLst>
          </a:blip>
          <a:srcRect l="43268" r="48653" b="92364"/>
          <a:stretch/>
        </p:blipFill>
        <p:spPr bwMode="auto">
          <a:xfrm>
            <a:off x="5514975" y="3505588"/>
            <a:ext cx="414338" cy="2476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449" y="3655369"/>
            <a:ext cx="700088" cy="446276"/>
          </a:xfrm>
          <a:prstGeom prst="rect">
            <a:avLst/>
          </a:prstGeom>
          <a:noFill/>
        </p:spPr>
        <p:txBody>
          <a:bodyPr wrap="square" rtlCol="0">
            <a:spAutoFit/>
          </a:bodyPr>
          <a:lstStyle/>
          <a:p>
            <a:r>
              <a:rPr lang="en-US" sz="2300" b="1" dirty="0" smtClean="0">
                <a:solidFill>
                  <a:srgbClr val="0000CC"/>
                </a:solidFill>
              </a:rPr>
              <a:t>N.B:</a:t>
            </a:r>
            <a:endParaRPr lang="en-US" sz="2300" dirty="0">
              <a:solidFill>
                <a:srgbClr val="0000CC"/>
              </a:solidFill>
            </a:endParaRPr>
          </a:p>
        </p:txBody>
      </p:sp>
    </p:spTree>
    <p:extLst>
      <p:ext uri="{BB962C8B-B14F-4D97-AF65-F5344CB8AC3E}">
        <p14:creationId xmlns:p14="http://schemas.microsoft.com/office/powerpoint/2010/main" val="3754396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5835" t="7714" r="8698" b="9767"/>
          <a:stretch/>
        </p:blipFill>
        <p:spPr>
          <a:xfrm>
            <a:off x="242888" y="0"/>
            <a:ext cx="8472487" cy="6858000"/>
          </a:xfrm>
          <a:prstGeom prst="rect">
            <a:avLst/>
          </a:prstGeom>
        </p:spPr>
      </p:pic>
      <p:sp>
        <p:nvSpPr>
          <p:cNvPr id="5" name="TextBox 4"/>
          <p:cNvSpPr txBox="1"/>
          <p:nvPr/>
        </p:nvSpPr>
        <p:spPr>
          <a:xfrm>
            <a:off x="925936" y="2824114"/>
            <a:ext cx="3646064" cy="477054"/>
          </a:xfrm>
          <a:prstGeom prst="rect">
            <a:avLst/>
          </a:prstGeom>
          <a:noFill/>
          <a:ln w="28575">
            <a:solidFill>
              <a:srgbClr val="C00000"/>
            </a:solidFill>
          </a:ln>
        </p:spPr>
        <p:txBody>
          <a:bodyPr wrap="square" rtlCol="0">
            <a:spAutoFit/>
          </a:bodyPr>
          <a:lstStyle/>
          <a:p>
            <a:pPr algn="ctr"/>
            <a:r>
              <a:rPr lang="en-US" sz="2500" b="1" dirty="0" smtClean="0">
                <a:solidFill>
                  <a:srgbClr val="FF0000"/>
                </a:solidFill>
              </a:rPr>
              <a:t>De novo purine synthesis</a:t>
            </a:r>
          </a:p>
        </p:txBody>
      </p:sp>
      <p:sp>
        <p:nvSpPr>
          <p:cNvPr id="6" name="TextBox 5"/>
          <p:cNvSpPr txBox="1"/>
          <p:nvPr/>
        </p:nvSpPr>
        <p:spPr>
          <a:xfrm>
            <a:off x="378372" y="0"/>
            <a:ext cx="250278" cy="4083269"/>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175146" y="2569780"/>
            <a:ext cx="385762" cy="2191407"/>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503511" y="0"/>
            <a:ext cx="3816241" cy="184666"/>
          </a:xfrm>
          <a:prstGeom prst="rect">
            <a:avLst/>
          </a:prstGeom>
          <a:solidFill>
            <a:schemeClr val="bg1"/>
          </a:solidFill>
        </p:spPr>
        <p:txBody>
          <a:bodyPr wrap="square" rtlCol="0">
            <a:spAutoFit/>
          </a:bodyPr>
          <a:lstStyle/>
          <a:p>
            <a:endParaRPr lang="en-US" sz="600" dirty="0"/>
          </a:p>
        </p:txBody>
      </p:sp>
      <p:sp>
        <p:nvSpPr>
          <p:cNvPr id="9" name="TextBox 8"/>
          <p:cNvSpPr txBox="1"/>
          <p:nvPr/>
        </p:nvSpPr>
        <p:spPr>
          <a:xfrm>
            <a:off x="8308428" y="5249917"/>
            <a:ext cx="646386" cy="160808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8701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00274" y="56023"/>
            <a:ext cx="4500563" cy="4853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0000CC"/>
                </a:solidFill>
              </a:rPr>
              <a:t>Nucleoprotein metabolism</a:t>
            </a:r>
            <a:endParaRPr lang="en-US" sz="3000" b="1" dirty="0">
              <a:solidFill>
                <a:srgbClr val="0000CC"/>
              </a:solidFill>
            </a:endParaRPr>
          </a:p>
        </p:txBody>
      </p:sp>
      <p:sp>
        <p:nvSpPr>
          <p:cNvPr id="6" name="TextBox 5"/>
          <p:cNvSpPr txBox="1"/>
          <p:nvPr/>
        </p:nvSpPr>
        <p:spPr>
          <a:xfrm>
            <a:off x="521493" y="783907"/>
            <a:ext cx="7858124" cy="1692771"/>
          </a:xfrm>
          <a:prstGeom prst="rect">
            <a:avLst/>
          </a:prstGeom>
          <a:noFill/>
          <a:ln w="28575">
            <a:noFill/>
          </a:ln>
        </p:spPr>
        <p:txBody>
          <a:bodyPr wrap="square" rtlCol="0">
            <a:spAutoFit/>
          </a:bodyPr>
          <a:lstStyle/>
          <a:p>
            <a:r>
              <a:rPr lang="en-US" sz="2600" b="1" dirty="0">
                <a:solidFill>
                  <a:srgbClr val="FF0000"/>
                </a:solidFill>
              </a:rPr>
              <a:t>Synthesis of nucleoside </a:t>
            </a:r>
            <a:r>
              <a:rPr lang="en-US" sz="2600" b="1" u="sng" dirty="0" smtClean="0">
                <a:solidFill>
                  <a:srgbClr val="FF0000"/>
                </a:solidFill>
              </a:rPr>
              <a:t>di- </a:t>
            </a:r>
            <a:r>
              <a:rPr lang="en-US" sz="2600" b="1" u="sng" dirty="0">
                <a:solidFill>
                  <a:srgbClr val="FF0000"/>
                </a:solidFill>
              </a:rPr>
              <a:t>and </a:t>
            </a:r>
            <a:r>
              <a:rPr lang="en-US" sz="2600" b="1" u="sng" dirty="0" smtClean="0">
                <a:solidFill>
                  <a:srgbClr val="FF0000"/>
                </a:solidFill>
              </a:rPr>
              <a:t>tri-phosphates</a:t>
            </a:r>
            <a:r>
              <a:rPr lang="en-US" sz="2600" b="1" dirty="0">
                <a:solidFill>
                  <a:srgbClr val="FF0000"/>
                </a:solidFill>
              </a:rPr>
              <a:t>:</a:t>
            </a:r>
            <a:endParaRPr lang="en-US" sz="2600" dirty="0">
              <a:solidFill>
                <a:srgbClr val="FF0000"/>
              </a:solidFill>
            </a:endParaRPr>
          </a:p>
          <a:p>
            <a:pPr algn="justLow"/>
            <a:r>
              <a:rPr lang="en-US" sz="2600" dirty="0"/>
              <a:t>This mechanism is for synthesis of both purine and </a:t>
            </a:r>
            <a:r>
              <a:rPr lang="en-US" sz="2600" dirty="0" smtClean="0"/>
              <a:t>pyrimidine </a:t>
            </a:r>
            <a:r>
              <a:rPr lang="en-US" sz="2600" dirty="0"/>
              <a:t>nucleotide </a:t>
            </a:r>
            <a:r>
              <a:rPr lang="en-US" sz="2600" dirty="0" smtClean="0"/>
              <a:t>di- </a:t>
            </a:r>
            <a:r>
              <a:rPr lang="en-US" sz="2600" dirty="0"/>
              <a:t>and </a:t>
            </a:r>
            <a:r>
              <a:rPr lang="en-US" sz="2600" dirty="0" smtClean="0"/>
              <a:t>tri-phosphates</a:t>
            </a:r>
            <a:r>
              <a:rPr lang="en-US" sz="2600" dirty="0"/>
              <a:t>, which require the corresponding kinase enzyme and </a:t>
            </a:r>
            <a:r>
              <a:rPr lang="en-US" sz="2600" dirty="0" smtClean="0"/>
              <a:t>ATP.</a:t>
            </a:r>
          </a:p>
        </p:txBody>
      </p:sp>
      <p:pic>
        <p:nvPicPr>
          <p:cNvPr id="5" name="Picture 4" descr="di and tri"/>
          <p:cNvPicPr/>
          <p:nvPr/>
        </p:nvPicPr>
        <p:blipFill rotWithShape="1">
          <a:blip r:embed="rId2"/>
          <a:srcRect t="24032"/>
          <a:stretch/>
        </p:blipFill>
        <p:spPr bwMode="auto">
          <a:xfrm>
            <a:off x="314325" y="3028950"/>
            <a:ext cx="8315325" cy="3190663"/>
          </a:xfrm>
          <a:prstGeom prst="rect">
            <a:avLst/>
          </a:prstGeom>
          <a:noFill/>
          <a:ln w="9525">
            <a:noFill/>
            <a:miter lim="800000"/>
            <a:headEnd/>
            <a:tailEnd/>
          </a:ln>
        </p:spPr>
      </p:pic>
      <p:pic>
        <p:nvPicPr>
          <p:cNvPr id="7" name="Picture 6" descr="di and tri"/>
          <p:cNvPicPr/>
          <p:nvPr/>
        </p:nvPicPr>
        <p:blipFill rotWithShape="1">
          <a:blip r:embed="rId2"/>
          <a:srcRect l="23367" t="4921" r="37285" b="86131"/>
          <a:stretch/>
        </p:blipFill>
        <p:spPr bwMode="auto">
          <a:xfrm>
            <a:off x="2200274" y="2576690"/>
            <a:ext cx="3271839" cy="352247"/>
          </a:xfrm>
          <a:prstGeom prst="rect">
            <a:avLst/>
          </a:prstGeom>
          <a:noFill/>
          <a:ln w="9525">
            <a:noFill/>
            <a:miter lim="800000"/>
            <a:headEnd/>
            <a:tailEnd/>
          </a:ln>
        </p:spPr>
      </p:pic>
      <p:cxnSp>
        <p:nvCxnSpPr>
          <p:cNvPr id="3" name="Straight Connector 2"/>
          <p:cNvCxnSpPr/>
          <p:nvPr/>
        </p:nvCxnSpPr>
        <p:spPr>
          <a:xfrm>
            <a:off x="4814888" y="2900361"/>
            <a:ext cx="5143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895975" y="4881561"/>
            <a:ext cx="5143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91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00274" y="56023"/>
            <a:ext cx="4500563" cy="4853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0000CC"/>
                </a:solidFill>
              </a:rPr>
              <a:t>Nucleoprotein metabolism</a:t>
            </a:r>
            <a:endParaRPr lang="en-US" sz="3000" b="1" dirty="0">
              <a:solidFill>
                <a:srgbClr val="0000CC"/>
              </a:solidFill>
            </a:endParaRPr>
          </a:p>
        </p:txBody>
      </p:sp>
      <p:sp>
        <p:nvSpPr>
          <p:cNvPr id="6" name="TextBox 5"/>
          <p:cNvSpPr txBox="1"/>
          <p:nvPr/>
        </p:nvSpPr>
        <p:spPr>
          <a:xfrm>
            <a:off x="521493" y="783907"/>
            <a:ext cx="7858124" cy="1754326"/>
          </a:xfrm>
          <a:prstGeom prst="rect">
            <a:avLst/>
          </a:prstGeom>
          <a:noFill/>
          <a:ln w="28575">
            <a:noFill/>
          </a:ln>
        </p:spPr>
        <p:txBody>
          <a:bodyPr wrap="square" rtlCol="0">
            <a:spAutoFit/>
          </a:bodyPr>
          <a:lstStyle/>
          <a:p>
            <a:r>
              <a:rPr lang="en-US" sz="2600" b="1" dirty="0">
                <a:solidFill>
                  <a:srgbClr val="FF0000"/>
                </a:solidFill>
              </a:rPr>
              <a:t>Synthesis of </a:t>
            </a:r>
            <a:r>
              <a:rPr lang="en-US" sz="2600" b="1" dirty="0" err="1" smtClean="0">
                <a:solidFill>
                  <a:srgbClr val="FF0000"/>
                </a:solidFill>
              </a:rPr>
              <a:t>deoxyribonucleosides</a:t>
            </a:r>
            <a:r>
              <a:rPr lang="en-US" sz="2600" b="1" dirty="0" smtClean="0">
                <a:solidFill>
                  <a:srgbClr val="FF0000"/>
                </a:solidFill>
              </a:rPr>
              <a:t>:</a:t>
            </a:r>
            <a:endParaRPr lang="en-US" sz="2600" dirty="0">
              <a:solidFill>
                <a:srgbClr val="FF0000"/>
              </a:solidFill>
            </a:endParaRPr>
          </a:p>
          <a:p>
            <a:pPr algn="justLow"/>
            <a:r>
              <a:rPr lang="en-US" sz="2600" dirty="0" smtClean="0"/>
              <a:t>This applies </a:t>
            </a:r>
            <a:r>
              <a:rPr lang="en-US" sz="2600" dirty="0"/>
              <a:t>for synthesis of purine &amp; pyrimidine </a:t>
            </a:r>
            <a:r>
              <a:rPr lang="en-US" sz="2600" dirty="0" err="1"/>
              <a:t>deoxyribonucleotides</a:t>
            </a:r>
            <a:r>
              <a:rPr lang="en-US" sz="2600" dirty="0"/>
              <a:t>. The enzyme </a:t>
            </a:r>
            <a:r>
              <a:rPr lang="en-US" sz="2600" dirty="0" err="1"/>
              <a:t>ribonucleotide</a:t>
            </a:r>
            <a:r>
              <a:rPr lang="en-US" sz="2600" dirty="0"/>
              <a:t> </a:t>
            </a:r>
            <a:r>
              <a:rPr lang="en-US" sz="2600" dirty="0" err="1"/>
              <a:t>reductase</a:t>
            </a:r>
            <a:r>
              <a:rPr lang="en-US" sz="2600" dirty="0"/>
              <a:t> is active only during DNA synthesis</a:t>
            </a:r>
          </a:p>
        </p:txBody>
      </p:sp>
      <p:pic>
        <p:nvPicPr>
          <p:cNvPr id="7" name="Picture 6" descr="deoxy ribonucleotide"/>
          <p:cNvPicPr/>
          <p:nvPr/>
        </p:nvPicPr>
        <p:blipFill rotWithShape="1">
          <a:blip r:embed="rId2"/>
          <a:srcRect l="4092" t="16109" r="1546" b="7261"/>
          <a:stretch/>
        </p:blipFill>
        <p:spPr bwMode="auto">
          <a:xfrm>
            <a:off x="642938" y="2780731"/>
            <a:ext cx="7943850" cy="3091042"/>
          </a:xfrm>
          <a:prstGeom prst="rect">
            <a:avLst/>
          </a:prstGeom>
          <a:noFill/>
          <a:ln w="9525">
            <a:noFill/>
            <a:miter lim="800000"/>
            <a:headEnd/>
            <a:tailEnd/>
          </a:ln>
        </p:spPr>
      </p:pic>
      <p:cxnSp>
        <p:nvCxnSpPr>
          <p:cNvPr id="5" name="Straight Connector 4"/>
          <p:cNvCxnSpPr/>
          <p:nvPr/>
        </p:nvCxnSpPr>
        <p:spPr>
          <a:xfrm flipV="1">
            <a:off x="4450555" y="3157536"/>
            <a:ext cx="657226"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071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00274" y="31883"/>
            <a:ext cx="4500563" cy="45377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0000CC"/>
                </a:solidFill>
              </a:rPr>
              <a:t>Nucleoprotein metabolism</a:t>
            </a:r>
            <a:endParaRPr lang="en-US" sz="3000" b="1" dirty="0">
              <a:solidFill>
                <a:srgbClr val="0000CC"/>
              </a:solidFill>
            </a:endParaRPr>
          </a:p>
        </p:txBody>
      </p:sp>
      <p:sp>
        <p:nvSpPr>
          <p:cNvPr id="7" name="TextBox 6"/>
          <p:cNvSpPr txBox="1"/>
          <p:nvPr/>
        </p:nvSpPr>
        <p:spPr>
          <a:xfrm>
            <a:off x="521493" y="485661"/>
            <a:ext cx="7858124" cy="1785104"/>
          </a:xfrm>
          <a:prstGeom prst="rect">
            <a:avLst/>
          </a:prstGeom>
          <a:noFill/>
          <a:ln w="28575">
            <a:noFill/>
          </a:ln>
        </p:spPr>
        <p:txBody>
          <a:bodyPr wrap="square" rtlCol="0">
            <a:spAutoFit/>
          </a:bodyPr>
          <a:lstStyle/>
          <a:p>
            <a:pPr algn="ctr"/>
            <a:r>
              <a:rPr lang="en-US" sz="2600" b="1" dirty="0" smtClean="0">
                <a:solidFill>
                  <a:srgbClr val="FF0000"/>
                </a:solidFill>
              </a:rPr>
              <a:t>Purine salvage pathway</a:t>
            </a:r>
          </a:p>
          <a:p>
            <a:pPr algn="justLow"/>
            <a:r>
              <a:rPr lang="en-US" sz="2700" b="1" dirty="0" smtClean="0">
                <a:solidFill>
                  <a:srgbClr val="0000CC"/>
                </a:solidFill>
              </a:rPr>
              <a:t>Importance: </a:t>
            </a:r>
            <a:r>
              <a:rPr lang="en-US" sz="2700" dirty="0" smtClean="0"/>
              <a:t>Supply purine </a:t>
            </a:r>
            <a:r>
              <a:rPr lang="en-US" sz="2700" dirty="0"/>
              <a:t>nucleotides to certain tissue or cell where the de novo synthesis is not active e.g. </a:t>
            </a:r>
            <a:r>
              <a:rPr lang="en-US" sz="2700" b="1" dirty="0"/>
              <a:t>brain, red cells and lymphocytes</a:t>
            </a:r>
            <a:r>
              <a:rPr lang="en-US" sz="2700" dirty="0"/>
              <a:t>.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361" t="7204" r="1350" b="13563"/>
          <a:stretch/>
        </p:blipFill>
        <p:spPr>
          <a:xfrm>
            <a:off x="200026" y="2270765"/>
            <a:ext cx="8715374" cy="4330060"/>
          </a:xfrm>
          <a:prstGeom prst="rect">
            <a:avLst/>
          </a:prstGeom>
          <a:ln w="28575">
            <a:solidFill>
              <a:schemeClr val="tx1"/>
            </a:solidFill>
          </a:ln>
        </p:spPr>
      </p:pic>
      <p:sp>
        <p:nvSpPr>
          <p:cNvPr id="2" name="TextBox 1"/>
          <p:cNvSpPr txBox="1"/>
          <p:nvPr/>
        </p:nvSpPr>
        <p:spPr>
          <a:xfrm>
            <a:off x="1857375" y="4066463"/>
            <a:ext cx="1328738" cy="369332"/>
          </a:xfrm>
          <a:prstGeom prst="rect">
            <a:avLst/>
          </a:prstGeom>
          <a:noFill/>
        </p:spPr>
        <p:txBody>
          <a:bodyPr wrap="square" rtlCol="0">
            <a:spAutoFit/>
          </a:bodyPr>
          <a:lstStyle/>
          <a:p>
            <a:pPr algn="ctr"/>
            <a:r>
              <a:rPr lang="en-US" b="1" dirty="0" smtClean="0"/>
              <a:t>(</a:t>
            </a:r>
            <a:r>
              <a:rPr lang="en-US" b="1" dirty="0" err="1" smtClean="0"/>
              <a:t>APRTase</a:t>
            </a:r>
            <a:r>
              <a:rPr lang="en-US" b="1" dirty="0" smtClean="0"/>
              <a:t>)</a:t>
            </a:r>
            <a:endParaRPr lang="en-US" b="1" dirty="0"/>
          </a:p>
        </p:txBody>
      </p:sp>
    </p:spTree>
    <p:extLst>
      <p:ext uri="{BB962C8B-B14F-4D97-AF65-F5344CB8AC3E}">
        <p14:creationId xmlns:p14="http://schemas.microsoft.com/office/powerpoint/2010/main" val="1326680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00274" y="56023"/>
            <a:ext cx="4500563" cy="48538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0000CC"/>
                </a:solidFill>
              </a:rPr>
              <a:t>Nucleoprotein metabolism</a:t>
            </a:r>
            <a:endParaRPr lang="en-US" sz="3000" b="1" dirty="0">
              <a:solidFill>
                <a:srgbClr val="0000CC"/>
              </a:solidFill>
            </a:endParaRPr>
          </a:p>
        </p:txBody>
      </p:sp>
      <p:sp>
        <p:nvSpPr>
          <p:cNvPr id="6" name="TextBox 5"/>
          <p:cNvSpPr txBox="1"/>
          <p:nvPr/>
        </p:nvSpPr>
        <p:spPr>
          <a:xfrm>
            <a:off x="521492" y="698571"/>
            <a:ext cx="8165307" cy="5816977"/>
          </a:xfrm>
          <a:prstGeom prst="rect">
            <a:avLst/>
          </a:prstGeom>
          <a:noFill/>
          <a:ln w="28575">
            <a:noFill/>
          </a:ln>
        </p:spPr>
        <p:txBody>
          <a:bodyPr wrap="square" rtlCol="0">
            <a:spAutoFit/>
          </a:bodyPr>
          <a:lstStyle/>
          <a:p>
            <a:r>
              <a:rPr lang="en-US" sz="2600" b="1" dirty="0">
                <a:solidFill>
                  <a:srgbClr val="FF0000"/>
                </a:solidFill>
              </a:rPr>
              <a:t>*Regulation of biosynthesis of purine </a:t>
            </a:r>
            <a:r>
              <a:rPr lang="en-US" sz="2600" b="1" dirty="0" smtClean="0">
                <a:solidFill>
                  <a:srgbClr val="FF0000"/>
                </a:solidFill>
              </a:rPr>
              <a:t>nucleotides:</a:t>
            </a:r>
          </a:p>
          <a:p>
            <a:endParaRPr lang="en-US" sz="1000" dirty="0">
              <a:solidFill>
                <a:srgbClr val="FF0000"/>
              </a:solidFill>
            </a:endParaRPr>
          </a:p>
          <a:p>
            <a:pPr marL="514350" lvl="0" indent="-514350" algn="justLow">
              <a:buAutoNum type="arabicPeriod"/>
            </a:pPr>
            <a:r>
              <a:rPr lang="en-US" sz="2600" dirty="0" smtClean="0"/>
              <a:t>Ribose-5-P </a:t>
            </a:r>
            <a:r>
              <a:rPr lang="en-US" sz="2600" b="1" dirty="0">
                <a:solidFill>
                  <a:srgbClr val="FF0000"/>
                </a:solidFill>
              </a:rPr>
              <a:t>stimulates</a:t>
            </a:r>
            <a:r>
              <a:rPr lang="en-US" sz="2600" dirty="0">
                <a:solidFill>
                  <a:srgbClr val="FF0000"/>
                </a:solidFill>
              </a:rPr>
              <a:t> </a:t>
            </a:r>
            <a:r>
              <a:rPr lang="en-US" sz="2600" dirty="0"/>
              <a:t>PRPP </a:t>
            </a:r>
            <a:r>
              <a:rPr lang="en-US" sz="2600" dirty="0" err="1"/>
              <a:t>synthetase</a:t>
            </a:r>
            <a:r>
              <a:rPr lang="en-US" sz="2600" dirty="0"/>
              <a:t> so </a:t>
            </a:r>
            <a:r>
              <a:rPr lang="en-US" sz="2600" dirty="0" smtClean="0">
                <a:latin typeface="Times New Roman" panose="02020603050405020304" pitchFamily="18" charset="0"/>
                <a:cs typeface="Times New Roman" panose="02020603050405020304" pitchFamily="18" charset="0"/>
              </a:rPr>
              <a:t>↑ </a:t>
            </a:r>
            <a:r>
              <a:rPr lang="en-US" sz="2600" dirty="0" smtClean="0"/>
              <a:t>R-5-P </a:t>
            </a:r>
            <a:r>
              <a:rPr lang="en-US" sz="2600" dirty="0"/>
              <a:t>as in </a:t>
            </a:r>
            <a:r>
              <a:rPr lang="en-US" sz="2600" b="1" i="1" dirty="0">
                <a:solidFill>
                  <a:srgbClr val="0000A4"/>
                </a:solidFill>
              </a:rPr>
              <a:t>Von </a:t>
            </a:r>
            <a:r>
              <a:rPr lang="en-US" sz="2600" b="1" i="1" dirty="0" err="1">
                <a:solidFill>
                  <a:srgbClr val="0000A4"/>
                </a:solidFill>
              </a:rPr>
              <a:t>Gierke’s</a:t>
            </a:r>
            <a:r>
              <a:rPr lang="en-US" sz="2600" b="1" i="1" dirty="0">
                <a:solidFill>
                  <a:srgbClr val="0000A4"/>
                </a:solidFill>
              </a:rPr>
              <a:t> disease</a:t>
            </a:r>
            <a:r>
              <a:rPr lang="en-US" sz="2600" dirty="0">
                <a:solidFill>
                  <a:srgbClr val="0000A4"/>
                </a:solidFill>
              </a:rPr>
              <a:t> </a:t>
            </a:r>
            <a:r>
              <a:rPr lang="en-US" sz="2600" dirty="0"/>
              <a:t>(glucose-6-phosphatase deficiency) leading to </a:t>
            </a:r>
            <a:r>
              <a:rPr lang="en-US" sz="2600" dirty="0" smtClean="0">
                <a:latin typeface="Times New Roman" panose="02020603050405020304" pitchFamily="18" charset="0"/>
                <a:cs typeface="Times New Roman" panose="02020603050405020304" pitchFamily="18" charset="0"/>
              </a:rPr>
              <a:t>↑ </a:t>
            </a:r>
            <a:r>
              <a:rPr lang="en-US" sz="2600" dirty="0" smtClean="0"/>
              <a:t>de </a:t>
            </a:r>
            <a:r>
              <a:rPr lang="en-US" sz="2600" dirty="0"/>
              <a:t>novo synthesis of </a:t>
            </a:r>
            <a:r>
              <a:rPr lang="en-US" sz="2600" dirty="0" smtClean="0"/>
              <a:t>purines.</a:t>
            </a:r>
          </a:p>
          <a:p>
            <a:pPr marL="514350" lvl="0" indent="-514350" algn="justLow">
              <a:buAutoNum type="arabicPeriod"/>
            </a:pPr>
            <a:endParaRPr lang="en-US" sz="1000" dirty="0" smtClean="0"/>
          </a:p>
          <a:p>
            <a:pPr marL="514350" lvl="0" indent="-514350" algn="justLow">
              <a:buAutoNum type="arabicPeriod"/>
            </a:pPr>
            <a:r>
              <a:rPr lang="en-US" sz="2500" dirty="0" smtClean="0"/>
              <a:t>Normally</a:t>
            </a:r>
            <a:r>
              <a:rPr lang="en-US" sz="2500" dirty="0"/>
              <a:t>, more PRPP is used for purine salvage by </a:t>
            </a:r>
            <a:r>
              <a:rPr lang="en-US" sz="2500" dirty="0" err="1"/>
              <a:t>HGPRTase</a:t>
            </a:r>
            <a:r>
              <a:rPr lang="en-US" sz="2500" dirty="0"/>
              <a:t> than for de novo synthesis, so in </a:t>
            </a:r>
            <a:r>
              <a:rPr lang="en-US" sz="2500" b="1" i="1" dirty="0" err="1" smtClean="0">
                <a:solidFill>
                  <a:srgbClr val="0000A4"/>
                </a:solidFill>
              </a:rPr>
              <a:t>Lesch-Nyhan</a:t>
            </a:r>
            <a:r>
              <a:rPr lang="en-US" sz="2500" b="1" i="1" dirty="0" smtClean="0">
                <a:solidFill>
                  <a:srgbClr val="0000A4"/>
                </a:solidFill>
              </a:rPr>
              <a:t> </a:t>
            </a:r>
            <a:r>
              <a:rPr lang="en-US" sz="2500" b="1" i="1" dirty="0">
                <a:solidFill>
                  <a:srgbClr val="0000A4"/>
                </a:solidFill>
              </a:rPr>
              <a:t>syndrome</a:t>
            </a:r>
            <a:r>
              <a:rPr lang="en-US" sz="2500" b="1" dirty="0">
                <a:solidFill>
                  <a:srgbClr val="0000A4"/>
                </a:solidFill>
              </a:rPr>
              <a:t> (</a:t>
            </a:r>
            <a:r>
              <a:rPr lang="en-US" sz="2500" b="1" dirty="0" err="1">
                <a:solidFill>
                  <a:srgbClr val="0000A4"/>
                </a:solidFill>
              </a:rPr>
              <a:t>HGPRTase</a:t>
            </a:r>
            <a:r>
              <a:rPr lang="en-US" sz="2500" b="1" dirty="0">
                <a:solidFill>
                  <a:srgbClr val="0000A4"/>
                </a:solidFill>
              </a:rPr>
              <a:t> deficiency)</a:t>
            </a:r>
            <a:r>
              <a:rPr lang="en-US" sz="2500" dirty="0"/>
              <a:t> there is </a:t>
            </a:r>
            <a:r>
              <a:rPr lang="en-US" sz="2500" dirty="0" smtClean="0">
                <a:latin typeface="Times New Roman" panose="02020603050405020304" pitchFamily="18" charset="0"/>
                <a:cs typeface="Times New Roman" panose="02020603050405020304" pitchFamily="18" charset="0"/>
              </a:rPr>
              <a:t>↑ </a:t>
            </a:r>
            <a:r>
              <a:rPr lang="en-US" sz="2500" dirty="0" smtClean="0"/>
              <a:t>in </a:t>
            </a:r>
            <a:r>
              <a:rPr lang="en-US" sz="2500" dirty="0"/>
              <a:t>de novo synthesis of </a:t>
            </a:r>
            <a:r>
              <a:rPr lang="en-US" sz="2500" dirty="0" smtClean="0"/>
              <a:t>purines.</a:t>
            </a:r>
          </a:p>
          <a:p>
            <a:pPr marL="514350" lvl="0" indent="-514350" algn="justLow">
              <a:buAutoNum type="arabicPeriod"/>
            </a:pPr>
            <a:endParaRPr lang="en-US" sz="1000" dirty="0"/>
          </a:p>
          <a:p>
            <a:pPr marL="514350" lvl="0" indent="-514350" algn="justLow">
              <a:buAutoNum type="arabicPeriod"/>
            </a:pPr>
            <a:r>
              <a:rPr lang="en-US" sz="2600" dirty="0" smtClean="0"/>
              <a:t>High </a:t>
            </a:r>
            <a:r>
              <a:rPr lang="en-US" sz="2600" dirty="0"/>
              <a:t>concentration of </a:t>
            </a:r>
            <a:r>
              <a:rPr lang="en-US" sz="2600" b="1" dirty="0"/>
              <a:t>AMP, ADP, GMP and GDP </a:t>
            </a:r>
            <a:r>
              <a:rPr lang="en-US" sz="2600" dirty="0"/>
              <a:t>produce inhibition of conversion of ribose-5-P to IMP at two sites, </a:t>
            </a:r>
            <a:r>
              <a:rPr lang="en-US" sz="2600" b="1" dirty="0"/>
              <a:t>PRPP </a:t>
            </a:r>
            <a:r>
              <a:rPr lang="en-US" sz="2600" b="1" dirty="0" err="1"/>
              <a:t>synthetase</a:t>
            </a:r>
            <a:r>
              <a:rPr lang="en-US" sz="2600" b="1" dirty="0"/>
              <a:t> and PRPP-</a:t>
            </a:r>
            <a:r>
              <a:rPr lang="en-US" sz="2600" b="1" dirty="0" err="1"/>
              <a:t>glutamyl</a:t>
            </a:r>
            <a:r>
              <a:rPr lang="en-US" sz="2600" b="1" dirty="0"/>
              <a:t> </a:t>
            </a:r>
            <a:r>
              <a:rPr lang="en-US" sz="2600" b="1" dirty="0" err="1" smtClean="0"/>
              <a:t>amidotransferase</a:t>
            </a:r>
            <a:r>
              <a:rPr lang="en-US" sz="2600" dirty="0"/>
              <a:t>.</a:t>
            </a:r>
          </a:p>
          <a:p>
            <a:pPr algn="justLow"/>
            <a:endParaRPr lang="en-US" sz="2600" dirty="0"/>
          </a:p>
        </p:txBody>
      </p:sp>
    </p:spTree>
    <p:extLst>
      <p:ext uri="{BB962C8B-B14F-4D97-AF65-F5344CB8AC3E}">
        <p14:creationId xmlns:p14="http://schemas.microsoft.com/office/powerpoint/2010/main" val="42371316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993</TotalTime>
  <Words>2161</Words>
  <Application>Microsoft Office PowerPoint</Application>
  <PresentationFormat>On-screen Show (4:3)</PresentationFormat>
  <Paragraphs>253</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636</cp:revision>
  <dcterms:created xsi:type="dcterms:W3CDTF">2021-12-06T10:47:50Z</dcterms:created>
  <dcterms:modified xsi:type="dcterms:W3CDTF">2021-12-26T06:24:28Z</dcterms:modified>
</cp:coreProperties>
</file>